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9" r:id="rId3"/>
    <p:sldId id="278" r:id="rId4"/>
    <p:sldId id="289" r:id="rId5"/>
    <p:sldId id="266" r:id="rId6"/>
    <p:sldId id="267" r:id="rId7"/>
    <p:sldId id="279" r:id="rId8"/>
    <p:sldId id="290" r:id="rId9"/>
    <p:sldId id="258" r:id="rId10"/>
    <p:sldId id="270" r:id="rId11"/>
    <p:sldId id="312" r:id="rId12"/>
    <p:sldId id="271" r:id="rId13"/>
    <p:sldId id="291" r:id="rId14"/>
    <p:sldId id="292" r:id="rId15"/>
    <p:sldId id="272" r:id="rId16"/>
    <p:sldId id="276" r:id="rId17"/>
    <p:sldId id="277" r:id="rId18"/>
    <p:sldId id="280" r:id="rId19"/>
    <p:sldId id="293" r:id="rId20"/>
    <p:sldId id="297" r:id="rId21"/>
    <p:sldId id="307" r:id="rId22"/>
    <p:sldId id="308" r:id="rId23"/>
    <p:sldId id="313" r:id="rId24"/>
    <p:sldId id="309" r:id="rId25"/>
    <p:sldId id="310" r:id="rId26"/>
    <p:sldId id="311" r:id="rId27"/>
    <p:sldId id="294" r:id="rId28"/>
    <p:sldId id="295" r:id="rId29"/>
    <p:sldId id="314" r:id="rId30"/>
    <p:sldId id="287" r:id="rId31"/>
    <p:sldId id="315" r:id="rId32"/>
    <p:sldId id="274" r:id="rId33"/>
    <p:sldId id="296" r:id="rId34"/>
    <p:sldId id="303" r:id="rId35"/>
    <p:sldId id="304" r:id="rId36"/>
    <p:sldId id="275" r:id="rId37"/>
    <p:sldId id="305" r:id="rId38"/>
    <p:sldId id="281" r:id="rId39"/>
    <p:sldId id="283" r:id="rId40"/>
    <p:sldId id="299" r:id="rId41"/>
    <p:sldId id="300" r:id="rId42"/>
    <p:sldId id="284" r:id="rId43"/>
    <p:sldId id="318" r:id="rId44"/>
    <p:sldId id="317" r:id="rId45"/>
    <p:sldId id="288" r:id="rId46"/>
  </p:sldIdLst>
  <p:sldSz cx="12192000" cy="6858000"/>
  <p:notesSz cx="6858000" cy="9144000"/>
  <p:embeddedFontLst>
    <p:embeddedFont>
      <p:font typeface="a옛날목욕탕B" panose="02020600000000000000" pitchFamily="18" charset="-127"/>
      <p:regular r:id="rId47"/>
    </p:embeddedFont>
    <p:embeddedFont>
      <p:font typeface="나눔스퀘어_ac" panose="020B0600000101010101" pitchFamily="50" charset="-127"/>
      <p:regular r:id="rId48"/>
    </p:embeddedFont>
    <p:embeddedFont>
      <p:font typeface="나눔스퀘어_ac Bold" panose="020B0600000101010101" pitchFamily="50" charset="-127"/>
      <p:bold r:id="rId49"/>
    </p:embeddedFont>
    <p:embeddedFont>
      <p:font typeface="나눔스퀘어_ac ExtraBold" panose="020B0600000101010101" pitchFamily="50" charset="-127"/>
      <p:bold r:id="rId50"/>
    </p:embeddedFont>
    <p:embeddedFont>
      <p:font typeface="나눔스퀘어_ac Light" panose="020B0600000101010101" pitchFamily="50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야놀자 야체 B" panose="02020603020101020101" pitchFamily="18" charset="-127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4BECA"/>
    <a:srgbClr val="F1665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47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0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88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3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69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3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05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1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91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2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7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05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_ac" panose="020B0600000101010101" pitchFamily="50" charset="-127"/>
          <a:ea typeface="나눔스퀘어_ac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av"/><Relationship Id="rId7" Type="http://schemas.openxmlformats.org/officeDocument/2006/relationships/image" Target="../media/image1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audio" Target="../media/media2.wav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microsoft.com/office/2007/relationships/media" Target="../media/media4.wav"/><Relationship Id="rId7" Type="http://schemas.microsoft.com/office/2007/relationships/hdphoto" Target="../media/hdphoto1.wdp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audio" Target="../media/media4.wav"/><Relationship Id="rId9" Type="http://schemas.openxmlformats.org/officeDocument/2006/relationships/image" Target="../media/image7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media" Target="../media/media6.wav"/><Relationship Id="rId7" Type="http://schemas.microsoft.com/office/2007/relationships/hdphoto" Target="../media/hdphoto1.wdp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4" Type="http://schemas.openxmlformats.org/officeDocument/2006/relationships/audio" Target="../media/media6.wav"/><Relationship Id="rId9" Type="http://schemas.openxmlformats.org/officeDocument/2006/relationships/image" Target="../media/image9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74671" y="1968015"/>
            <a:ext cx="10642657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kern="0" dirty="0" err="1">
                <a:ln w="3175">
                  <a:noFill/>
                </a:ln>
                <a:solidFill>
                  <a:srgbClr val="F16655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MyMAI_</a:t>
            </a:r>
            <a:r>
              <a:rPr lang="en-US" altLang="ko-KR" sz="60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Music</a:t>
            </a:r>
            <a:r>
              <a:rPr lang="en-US" altLang="ko-KR" sz="6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Translation</a:t>
            </a:r>
          </a:p>
          <a:p>
            <a:pPr algn="ctr" latinLnBrk="0">
              <a:defRPr/>
            </a:pPr>
            <a:endParaRPr lang="en-US" altLang="ko-KR" sz="1600" kern="0" dirty="0">
              <a:solidFill>
                <a:prstClr val="black">
                  <a:lumMod val="50000"/>
                  <a:lumOff val="50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 latinLnBrk="0">
              <a:defRPr/>
            </a:pPr>
            <a:r>
              <a:rPr lang="ko-KR" altLang="en-US" sz="1600" kern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딥러닝을</a:t>
            </a:r>
            <a:r>
              <a:rPr lang="ko-KR" altLang="en-US" sz="16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활용한 </a:t>
            </a:r>
            <a:r>
              <a:rPr lang="en-US" altLang="ko-KR" sz="16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Singing Voice Conversion</a:t>
            </a:r>
          </a:p>
        </p:txBody>
      </p:sp>
      <p:sp>
        <p:nvSpPr>
          <p:cNvPr id="14" name="모서리가 둥근 직사각형 26">
            <a:extLst>
              <a:ext uri="{FF2B5EF4-FFF2-40B4-BE49-F238E27FC236}">
                <a16:creationId xmlns:a16="http://schemas.microsoft.com/office/drawing/2014/main" id="{B0893E3B-57AF-42E2-8192-3CD0F3F8A97C}"/>
              </a:ext>
            </a:extLst>
          </p:cNvPr>
          <p:cNvSpPr/>
          <p:nvPr/>
        </p:nvSpPr>
        <p:spPr>
          <a:xfrm>
            <a:off x="-67377" y="6246796"/>
            <a:ext cx="12329961" cy="435358"/>
          </a:xfrm>
          <a:prstGeom prst="roundRect">
            <a:avLst>
              <a:gd name="adj" fmla="val 5782"/>
            </a:avLst>
          </a:prstGeom>
          <a:solidFill>
            <a:srgbClr val="F1665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김유민                   박진혁                   이소라                   정혜인                   조민호                   최승호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1E1A81-3BF0-4993-A652-6938C2FB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35730" y="963669"/>
            <a:ext cx="1634741" cy="13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9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수집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02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E1B49B-903A-4DD5-B9A8-7DF55FD69DA9}"/>
              </a:ext>
            </a:extLst>
          </p:cNvPr>
          <p:cNvGrpSpPr/>
          <p:nvPr/>
        </p:nvGrpSpPr>
        <p:grpSpPr>
          <a:xfrm>
            <a:off x="327719" y="2530340"/>
            <a:ext cx="11377574" cy="2212408"/>
            <a:chOff x="221842" y="2643313"/>
            <a:chExt cx="11377574" cy="22124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63CD865-5527-4F42-8049-C47CECA25EC0}"/>
                </a:ext>
              </a:extLst>
            </p:cNvPr>
            <p:cNvSpPr txBox="1"/>
            <p:nvPr/>
          </p:nvSpPr>
          <p:spPr>
            <a:xfrm>
              <a:off x="221842" y="4152079"/>
              <a:ext cx="4071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원곡 파일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&amp; Inst.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파일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각각 푸리에 변환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6522EDB-B3F6-400A-91AC-374A8FDD9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1" b="90029" l="9780" r="90465">
                          <a14:foregroundMark x1="89731" y1="37537" x2="90465" y2="64809"/>
                          <a14:foregroundMark x1="14670" y1="90029" x2="31296" y2="90029"/>
                          <a14:foregroundMark x1="31296" y1="90029" x2="68949" y2="885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24601" y="2728793"/>
              <a:ext cx="1665967" cy="1388985"/>
            </a:xfrm>
            <a:prstGeom prst="rect">
              <a:avLst/>
            </a:prstGeom>
          </p:spPr>
        </p:pic>
        <p:sp>
          <p:nvSpPr>
            <p:cNvPr id="12" name="자유형 74">
              <a:extLst>
                <a:ext uri="{FF2B5EF4-FFF2-40B4-BE49-F238E27FC236}">
                  <a16:creationId xmlns:a16="http://schemas.microsoft.com/office/drawing/2014/main" id="{B3FBBEDA-FDB4-441E-A710-A03DB91007D1}"/>
                </a:ext>
              </a:extLst>
            </p:cNvPr>
            <p:cNvSpPr/>
            <p:nvPr/>
          </p:nvSpPr>
          <p:spPr>
            <a:xfrm rot="18900000" flipV="1">
              <a:off x="3882513" y="3310114"/>
              <a:ext cx="282955" cy="282597"/>
            </a:xfrm>
            <a:custGeom>
              <a:avLst/>
              <a:gdLst>
                <a:gd name="connsiteX0" fmla="*/ 272411 w 282955"/>
                <a:gd name="connsiteY0" fmla="*/ 226186 h 282597"/>
                <a:gd name="connsiteX1" fmla="*/ 282955 w 282955"/>
                <a:gd name="connsiteY1" fmla="*/ 200730 h 282597"/>
                <a:gd name="connsiteX2" fmla="*/ 282955 w 282955"/>
                <a:gd name="connsiteY2" fmla="*/ 56730 h 282597"/>
                <a:gd name="connsiteX3" fmla="*/ 272411 w 282955"/>
                <a:gd name="connsiteY3" fmla="*/ 31274 h 282597"/>
                <a:gd name="connsiteX4" fmla="*/ 270478 w 282955"/>
                <a:gd name="connsiteY4" fmla="*/ 30474 h 282597"/>
                <a:gd name="connsiteX5" fmla="*/ 265102 w 282955"/>
                <a:gd name="connsiteY5" fmla="*/ 17495 h 282597"/>
                <a:gd name="connsiteX6" fmla="*/ 252376 w 282955"/>
                <a:gd name="connsiteY6" fmla="*/ 12224 h 282597"/>
                <a:gd name="connsiteX7" fmla="*/ 251681 w 282955"/>
                <a:gd name="connsiteY7" fmla="*/ 10544 h 282597"/>
                <a:gd name="connsiteX8" fmla="*/ 226225 w 282955"/>
                <a:gd name="connsiteY8" fmla="*/ 0 h 282597"/>
                <a:gd name="connsiteX9" fmla="*/ 82225 w 282955"/>
                <a:gd name="connsiteY9" fmla="*/ 0 h 282597"/>
                <a:gd name="connsiteX10" fmla="*/ 46225 w 282955"/>
                <a:gd name="connsiteY10" fmla="*/ 36000 h 282597"/>
                <a:gd name="connsiteX11" fmla="*/ 82225 w 282955"/>
                <a:gd name="connsiteY11" fmla="*/ 72000 h 282597"/>
                <a:gd name="connsiteX12" fmla="*/ 159685 w 282955"/>
                <a:gd name="connsiteY12" fmla="*/ 72000 h 282597"/>
                <a:gd name="connsiteX13" fmla="*/ 10544 w 282955"/>
                <a:gd name="connsiteY13" fmla="*/ 221142 h 282597"/>
                <a:gd name="connsiteX14" fmla="*/ 10544 w 282955"/>
                <a:gd name="connsiteY14" fmla="*/ 272053 h 282597"/>
                <a:gd name="connsiteX15" fmla="*/ 61455 w 282955"/>
                <a:gd name="connsiteY15" fmla="*/ 272053 h 282597"/>
                <a:gd name="connsiteX16" fmla="*/ 210955 w 282955"/>
                <a:gd name="connsiteY16" fmla="*/ 122554 h 282597"/>
                <a:gd name="connsiteX17" fmla="*/ 210955 w 282955"/>
                <a:gd name="connsiteY17" fmla="*/ 200730 h 282597"/>
                <a:gd name="connsiteX18" fmla="*/ 246955 w 282955"/>
                <a:gd name="connsiteY18" fmla="*/ 236730 h 282597"/>
                <a:gd name="connsiteX19" fmla="*/ 272411 w 282955"/>
                <a:gd name="connsiteY19" fmla="*/ 226186 h 28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955" h="282597">
                  <a:moveTo>
                    <a:pt x="272411" y="226186"/>
                  </a:moveTo>
                  <a:cubicBezTo>
                    <a:pt x="278925" y="219671"/>
                    <a:pt x="282955" y="210671"/>
                    <a:pt x="282955" y="200730"/>
                  </a:cubicBezTo>
                  <a:lnTo>
                    <a:pt x="282955" y="56730"/>
                  </a:lnTo>
                  <a:cubicBezTo>
                    <a:pt x="282955" y="46789"/>
                    <a:pt x="278925" y="37789"/>
                    <a:pt x="272411" y="31274"/>
                  </a:cubicBezTo>
                  <a:lnTo>
                    <a:pt x="270478" y="30474"/>
                  </a:lnTo>
                  <a:lnTo>
                    <a:pt x="265102" y="17495"/>
                  </a:lnTo>
                  <a:lnTo>
                    <a:pt x="252376" y="12224"/>
                  </a:lnTo>
                  <a:lnTo>
                    <a:pt x="251681" y="10544"/>
                  </a:lnTo>
                  <a:cubicBezTo>
                    <a:pt x="245166" y="4029"/>
                    <a:pt x="236166" y="0"/>
                    <a:pt x="226225" y="0"/>
                  </a:cubicBezTo>
                  <a:lnTo>
                    <a:pt x="82225" y="0"/>
                  </a:lnTo>
                  <a:cubicBezTo>
                    <a:pt x="62343" y="0"/>
                    <a:pt x="46225" y="16118"/>
                    <a:pt x="46225" y="36000"/>
                  </a:cubicBezTo>
                  <a:cubicBezTo>
                    <a:pt x="46225" y="55882"/>
                    <a:pt x="62343" y="72000"/>
                    <a:pt x="82225" y="72000"/>
                  </a:cubicBezTo>
                  <a:lnTo>
                    <a:pt x="159685" y="72000"/>
                  </a:lnTo>
                  <a:lnTo>
                    <a:pt x="10544" y="221142"/>
                  </a:lnTo>
                  <a:cubicBezTo>
                    <a:pt x="-3515" y="235200"/>
                    <a:pt x="-3515" y="257995"/>
                    <a:pt x="10544" y="272053"/>
                  </a:cubicBezTo>
                  <a:cubicBezTo>
                    <a:pt x="24602" y="286112"/>
                    <a:pt x="47397" y="286112"/>
                    <a:pt x="61455" y="272053"/>
                  </a:cubicBezTo>
                  <a:lnTo>
                    <a:pt x="210955" y="122554"/>
                  </a:lnTo>
                  <a:lnTo>
                    <a:pt x="210955" y="200730"/>
                  </a:lnTo>
                  <a:cubicBezTo>
                    <a:pt x="210955" y="220612"/>
                    <a:pt x="227073" y="236730"/>
                    <a:pt x="246955" y="236730"/>
                  </a:cubicBezTo>
                  <a:cubicBezTo>
                    <a:pt x="256896" y="236730"/>
                    <a:pt x="265896" y="232700"/>
                    <a:pt x="272411" y="226186"/>
                  </a:cubicBezTo>
                  <a:close/>
                </a:path>
              </a:pathLst>
            </a:custGeom>
            <a:solidFill>
              <a:srgbClr val="24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AAB111E-7927-4E09-A868-8E5FA9896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48028" y="2643313"/>
              <a:ext cx="1824974" cy="160929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E3132B-5E87-468C-A0D1-F29BF0E6505D}"/>
                </a:ext>
              </a:extLst>
            </p:cNvPr>
            <p:cNvSpPr txBox="1"/>
            <p:nvPr/>
          </p:nvSpPr>
          <p:spPr>
            <a:xfrm>
              <a:off x="3778237" y="4179799"/>
              <a:ext cx="4071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 startAt="2"/>
                <a:tabLst/>
                <a:defRPr/>
              </a:pPr>
              <a:r>
                <a:rPr lang="ko-KR" altLang="en-US" dirty="0">
                  <a:solidFill>
                    <a:srgbClr val="595959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원곡과 </a:t>
              </a:r>
              <a:r>
                <a:rPr lang="en-US" altLang="ko-KR" dirty="0">
                  <a:solidFill>
                    <a:srgbClr val="595959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Inst.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푸리에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변환값의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차이를 이용해 목소리 분리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08A74E-681D-4BFB-8A4B-739062DCE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6446" y="2680919"/>
              <a:ext cx="1824974" cy="160929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F991A01-023F-43D1-B052-74EC9EC7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1" b="90029" l="9780" r="90465">
                          <a14:foregroundMark x1="89731" y1="37537" x2="90465" y2="64809"/>
                          <a14:foregroundMark x1="14670" y1="90029" x2="31296" y2="90029"/>
                          <a14:foregroundMark x1="31296" y1="90029" x2="68949" y2="885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53363" y="2753469"/>
              <a:ext cx="1665967" cy="138898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799241-0896-40DA-BA87-3E2320FDD2CC}"/>
                </a:ext>
              </a:extLst>
            </p:cNvPr>
            <p:cNvSpPr txBox="1"/>
            <p:nvPr/>
          </p:nvSpPr>
          <p:spPr>
            <a:xfrm>
              <a:off x="7527929" y="4209390"/>
              <a:ext cx="4071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 startAt="3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목소리 분리 값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to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.wav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파일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by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역푸리에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변환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19" name="자유형 74">
              <a:extLst>
                <a:ext uri="{FF2B5EF4-FFF2-40B4-BE49-F238E27FC236}">
                  <a16:creationId xmlns:a16="http://schemas.microsoft.com/office/drawing/2014/main" id="{F9D90BF8-C78E-47BB-82F1-F3BF96715ABE}"/>
                </a:ext>
              </a:extLst>
            </p:cNvPr>
            <p:cNvSpPr/>
            <p:nvPr/>
          </p:nvSpPr>
          <p:spPr>
            <a:xfrm rot="18900000" flipV="1">
              <a:off x="7425170" y="3310113"/>
              <a:ext cx="282955" cy="282597"/>
            </a:xfrm>
            <a:custGeom>
              <a:avLst/>
              <a:gdLst>
                <a:gd name="connsiteX0" fmla="*/ 272411 w 282955"/>
                <a:gd name="connsiteY0" fmla="*/ 226186 h 282597"/>
                <a:gd name="connsiteX1" fmla="*/ 282955 w 282955"/>
                <a:gd name="connsiteY1" fmla="*/ 200730 h 282597"/>
                <a:gd name="connsiteX2" fmla="*/ 282955 w 282955"/>
                <a:gd name="connsiteY2" fmla="*/ 56730 h 282597"/>
                <a:gd name="connsiteX3" fmla="*/ 272411 w 282955"/>
                <a:gd name="connsiteY3" fmla="*/ 31274 h 282597"/>
                <a:gd name="connsiteX4" fmla="*/ 270478 w 282955"/>
                <a:gd name="connsiteY4" fmla="*/ 30474 h 282597"/>
                <a:gd name="connsiteX5" fmla="*/ 265102 w 282955"/>
                <a:gd name="connsiteY5" fmla="*/ 17495 h 282597"/>
                <a:gd name="connsiteX6" fmla="*/ 252376 w 282955"/>
                <a:gd name="connsiteY6" fmla="*/ 12224 h 282597"/>
                <a:gd name="connsiteX7" fmla="*/ 251681 w 282955"/>
                <a:gd name="connsiteY7" fmla="*/ 10544 h 282597"/>
                <a:gd name="connsiteX8" fmla="*/ 226225 w 282955"/>
                <a:gd name="connsiteY8" fmla="*/ 0 h 282597"/>
                <a:gd name="connsiteX9" fmla="*/ 82225 w 282955"/>
                <a:gd name="connsiteY9" fmla="*/ 0 h 282597"/>
                <a:gd name="connsiteX10" fmla="*/ 46225 w 282955"/>
                <a:gd name="connsiteY10" fmla="*/ 36000 h 282597"/>
                <a:gd name="connsiteX11" fmla="*/ 82225 w 282955"/>
                <a:gd name="connsiteY11" fmla="*/ 72000 h 282597"/>
                <a:gd name="connsiteX12" fmla="*/ 159685 w 282955"/>
                <a:gd name="connsiteY12" fmla="*/ 72000 h 282597"/>
                <a:gd name="connsiteX13" fmla="*/ 10544 w 282955"/>
                <a:gd name="connsiteY13" fmla="*/ 221142 h 282597"/>
                <a:gd name="connsiteX14" fmla="*/ 10544 w 282955"/>
                <a:gd name="connsiteY14" fmla="*/ 272053 h 282597"/>
                <a:gd name="connsiteX15" fmla="*/ 61455 w 282955"/>
                <a:gd name="connsiteY15" fmla="*/ 272053 h 282597"/>
                <a:gd name="connsiteX16" fmla="*/ 210955 w 282955"/>
                <a:gd name="connsiteY16" fmla="*/ 122554 h 282597"/>
                <a:gd name="connsiteX17" fmla="*/ 210955 w 282955"/>
                <a:gd name="connsiteY17" fmla="*/ 200730 h 282597"/>
                <a:gd name="connsiteX18" fmla="*/ 246955 w 282955"/>
                <a:gd name="connsiteY18" fmla="*/ 236730 h 282597"/>
                <a:gd name="connsiteX19" fmla="*/ 272411 w 282955"/>
                <a:gd name="connsiteY19" fmla="*/ 226186 h 28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955" h="282597">
                  <a:moveTo>
                    <a:pt x="272411" y="226186"/>
                  </a:moveTo>
                  <a:cubicBezTo>
                    <a:pt x="278925" y="219671"/>
                    <a:pt x="282955" y="210671"/>
                    <a:pt x="282955" y="200730"/>
                  </a:cubicBezTo>
                  <a:lnTo>
                    <a:pt x="282955" y="56730"/>
                  </a:lnTo>
                  <a:cubicBezTo>
                    <a:pt x="282955" y="46789"/>
                    <a:pt x="278925" y="37789"/>
                    <a:pt x="272411" y="31274"/>
                  </a:cubicBezTo>
                  <a:lnTo>
                    <a:pt x="270478" y="30474"/>
                  </a:lnTo>
                  <a:lnTo>
                    <a:pt x="265102" y="17495"/>
                  </a:lnTo>
                  <a:lnTo>
                    <a:pt x="252376" y="12224"/>
                  </a:lnTo>
                  <a:lnTo>
                    <a:pt x="251681" y="10544"/>
                  </a:lnTo>
                  <a:cubicBezTo>
                    <a:pt x="245166" y="4029"/>
                    <a:pt x="236166" y="0"/>
                    <a:pt x="226225" y="0"/>
                  </a:cubicBezTo>
                  <a:lnTo>
                    <a:pt x="82225" y="0"/>
                  </a:lnTo>
                  <a:cubicBezTo>
                    <a:pt x="62343" y="0"/>
                    <a:pt x="46225" y="16118"/>
                    <a:pt x="46225" y="36000"/>
                  </a:cubicBezTo>
                  <a:cubicBezTo>
                    <a:pt x="46225" y="55882"/>
                    <a:pt x="62343" y="72000"/>
                    <a:pt x="82225" y="72000"/>
                  </a:cubicBezTo>
                  <a:lnTo>
                    <a:pt x="159685" y="72000"/>
                  </a:lnTo>
                  <a:lnTo>
                    <a:pt x="10544" y="221142"/>
                  </a:lnTo>
                  <a:cubicBezTo>
                    <a:pt x="-3515" y="235200"/>
                    <a:pt x="-3515" y="257995"/>
                    <a:pt x="10544" y="272053"/>
                  </a:cubicBezTo>
                  <a:cubicBezTo>
                    <a:pt x="24602" y="286112"/>
                    <a:pt x="47397" y="286112"/>
                    <a:pt x="61455" y="272053"/>
                  </a:cubicBezTo>
                  <a:lnTo>
                    <a:pt x="210955" y="122554"/>
                  </a:lnTo>
                  <a:lnTo>
                    <a:pt x="210955" y="200730"/>
                  </a:lnTo>
                  <a:cubicBezTo>
                    <a:pt x="210955" y="220612"/>
                    <a:pt x="227073" y="236730"/>
                    <a:pt x="246955" y="236730"/>
                  </a:cubicBezTo>
                  <a:cubicBezTo>
                    <a:pt x="256896" y="236730"/>
                    <a:pt x="265896" y="232700"/>
                    <a:pt x="272411" y="226186"/>
                  </a:cubicBezTo>
                  <a:close/>
                </a:path>
              </a:pathLst>
            </a:custGeom>
            <a:solidFill>
              <a:srgbClr val="24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A8D4AA4-DC31-4FEA-BBA2-668D56EDE47A}"/>
              </a:ext>
            </a:extLst>
          </p:cNvPr>
          <p:cNvSpPr txBox="1"/>
          <p:nvPr/>
        </p:nvSpPr>
        <p:spPr>
          <a:xfrm>
            <a:off x="7850074" y="5948652"/>
            <a:ext cx="42252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cf. What is Fourier Transform?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시간에 대한 신호를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함수를 구성하고 있는 주파수 성분으로 분해하는 작업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4FD699-5DFF-4513-A8FA-8F2E365CAC25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kern="0" dirty="0" err="1">
                <a:ln w="3175">
                  <a:noFill/>
                </a:ln>
                <a:solidFill>
                  <a:srgbClr val="F16655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MyMAI_</a:t>
            </a:r>
            <a:r>
              <a:rPr lang="en-US" altLang="ko-KR" sz="14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Music</a:t>
            </a:r>
            <a:r>
              <a:rPr lang="en-US" altLang="ko-KR" sz="14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Translation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7B15E12-4071-4F4C-BC66-A07D0895D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77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386317" y="2682496"/>
            <a:ext cx="695735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03. </a:t>
            </a:r>
            <a:r>
              <a:rPr kumimoji="0" lang="en-US" altLang="ko-KR" sz="5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Preprocessing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   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    HOW we used?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1E1A81-3BF0-4993-A652-6938C2FB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5048" y="2343784"/>
            <a:ext cx="792691" cy="6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7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</a:t>
            </a:r>
            <a:r>
              <a:rPr kumimoji="0" lang="ko-KR" altLang="en-US" sz="2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전처리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F84A9-C32B-4A37-875B-15F784622890}"/>
              </a:ext>
            </a:extLst>
          </p:cNvPr>
          <p:cNvGrpSpPr/>
          <p:nvPr/>
        </p:nvGrpSpPr>
        <p:grpSpPr>
          <a:xfrm>
            <a:off x="507857" y="2812730"/>
            <a:ext cx="4071487" cy="1937720"/>
            <a:chOff x="0" y="2984119"/>
            <a:chExt cx="4071487" cy="193772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7B0AAF-3473-4941-8391-ACB0BE2C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7554" y="2984119"/>
              <a:ext cx="1824974" cy="160929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F42760E-A8B5-4D33-A32B-FEEA16BF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1" b="90029" l="9780" r="90465">
                          <a14:foregroundMark x1="89731" y1="37537" x2="90465" y2="64809"/>
                          <a14:foregroundMark x1="14670" y1="90029" x2="31296" y2="90029"/>
                          <a14:foregroundMark x1="31296" y1="90029" x2="68949" y2="885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4471" y="3056669"/>
              <a:ext cx="1665967" cy="138898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AB93F4-5DD6-40B9-92B2-9B68B7643D3A}"/>
                </a:ext>
              </a:extLst>
            </p:cNvPr>
            <p:cNvSpPr txBox="1"/>
            <p:nvPr/>
          </p:nvSpPr>
          <p:spPr>
            <a:xfrm>
              <a:off x="0" y="4552507"/>
              <a:ext cx="4071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[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목소리 분리 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r>
                <a:rPr lang="en-US" altLang="ko-KR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wav </a:t>
              </a:r>
              <a:r>
                <a:rPr lang="ko-KR" altLang="en-US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파일</a:t>
              </a:r>
              <a:r>
                <a:rPr lang="en-US" altLang="ko-KR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]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4" name="자유형 74">
            <a:extLst>
              <a:ext uri="{FF2B5EF4-FFF2-40B4-BE49-F238E27FC236}">
                <a16:creationId xmlns:a16="http://schemas.microsoft.com/office/drawing/2014/main" id="{00563BBC-1502-472D-A5AD-43BB47E21CE8}"/>
              </a:ext>
            </a:extLst>
          </p:cNvPr>
          <p:cNvSpPr/>
          <p:nvPr/>
        </p:nvSpPr>
        <p:spPr>
          <a:xfrm rot="17445356" flipV="1">
            <a:off x="4656796" y="2314430"/>
            <a:ext cx="282955" cy="282597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99AE7E-04DE-4CA6-89F4-BAFF410EFA22}"/>
              </a:ext>
            </a:extLst>
          </p:cNvPr>
          <p:cNvSpPr txBox="1"/>
          <p:nvPr/>
        </p:nvSpPr>
        <p:spPr>
          <a:xfrm>
            <a:off x="5528109" y="1805569"/>
            <a:ext cx="64565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arenR"/>
              <a:tabLst/>
              <a:defRPr/>
            </a:pPr>
            <a:r>
              <a:rPr lang="ko-KR" altLang="en-US" sz="2000" dirty="0" err="1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무음값</a:t>
            </a:r>
            <a:r>
              <a:rPr lang="ko-KR" altLang="en-US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제거</a:t>
            </a:r>
            <a:endParaRPr lang="en-US" altLang="ko-KR" sz="2000" dirty="0">
              <a:solidFill>
                <a:srgbClr val="40404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  <a:r>
              <a:rPr lang="ko-KR" altLang="en-US" sz="19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 있는 </a:t>
            </a:r>
            <a:r>
              <a:rPr lang="en-US" altLang="ko-KR" sz="19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Feature</a:t>
            </a:r>
            <a:r>
              <a:rPr lang="ko-KR" altLang="en-US" sz="19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 뽑을 수 있도록 필요 없는 부분 제거</a:t>
            </a:r>
            <a:endParaRPr lang="en-US" altLang="ko-KR" sz="19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9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ex. 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가사가 없는 부분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간주 부분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 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숨쉬는 부분 등</a:t>
            </a:r>
            <a:endParaRPr lang="en-US" altLang="ko-KR" sz="19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9D5D2-F25C-4379-AA2C-4448E69DD860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kern="0" dirty="0" err="1">
                <a:ln w="3175">
                  <a:noFill/>
                </a:ln>
                <a:solidFill>
                  <a:srgbClr val="F16655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MyMAI_</a:t>
            </a:r>
            <a:r>
              <a:rPr lang="en-US" altLang="ko-KR" sz="14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Music</a:t>
            </a:r>
            <a:r>
              <a:rPr lang="en-US" altLang="ko-KR" sz="14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Translation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C2B60F-132E-4B56-8361-1994DF574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3559E-198F-4E42-A021-8175897D30A3}"/>
              </a:ext>
            </a:extLst>
          </p:cNvPr>
          <p:cNvSpPr txBox="1"/>
          <p:nvPr/>
        </p:nvSpPr>
        <p:spPr>
          <a:xfrm>
            <a:off x="452329" y="1547711"/>
            <a:ext cx="407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Preprocessing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136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</a:t>
            </a:r>
            <a:r>
              <a:rPr kumimoji="0" lang="ko-KR" altLang="en-US" sz="2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전처리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F84A9-C32B-4A37-875B-15F784622890}"/>
              </a:ext>
            </a:extLst>
          </p:cNvPr>
          <p:cNvGrpSpPr/>
          <p:nvPr/>
        </p:nvGrpSpPr>
        <p:grpSpPr>
          <a:xfrm>
            <a:off x="507857" y="2812730"/>
            <a:ext cx="4071487" cy="1937720"/>
            <a:chOff x="0" y="2984119"/>
            <a:chExt cx="4071487" cy="193772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7B0AAF-3473-4941-8391-ACB0BE2C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7554" y="2984119"/>
              <a:ext cx="1824974" cy="160929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F42760E-A8B5-4D33-A32B-FEEA16BF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1" b="90029" l="9780" r="90465">
                          <a14:foregroundMark x1="89731" y1="37537" x2="90465" y2="64809"/>
                          <a14:foregroundMark x1="14670" y1="90029" x2="31296" y2="90029"/>
                          <a14:foregroundMark x1="31296" y1="90029" x2="68949" y2="885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4471" y="3056669"/>
              <a:ext cx="1665967" cy="138898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AB93F4-5DD6-40B9-92B2-9B68B7643D3A}"/>
                </a:ext>
              </a:extLst>
            </p:cNvPr>
            <p:cNvSpPr txBox="1"/>
            <p:nvPr/>
          </p:nvSpPr>
          <p:spPr>
            <a:xfrm>
              <a:off x="0" y="4552507"/>
              <a:ext cx="4071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[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목소리 분리 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.wav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파일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]</a:t>
              </a:r>
            </a:p>
          </p:txBody>
        </p:sp>
      </p:grpSp>
      <p:sp>
        <p:nvSpPr>
          <p:cNvPr id="24" name="자유형 74">
            <a:extLst>
              <a:ext uri="{FF2B5EF4-FFF2-40B4-BE49-F238E27FC236}">
                <a16:creationId xmlns:a16="http://schemas.microsoft.com/office/drawing/2014/main" id="{00563BBC-1502-472D-A5AD-43BB47E21CE8}"/>
              </a:ext>
            </a:extLst>
          </p:cNvPr>
          <p:cNvSpPr/>
          <p:nvPr/>
        </p:nvSpPr>
        <p:spPr>
          <a:xfrm rot="17445356" flipV="1">
            <a:off x="4656796" y="2314430"/>
            <a:ext cx="282955" cy="282597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5" name="자유형 74">
            <a:extLst>
              <a:ext uri="{FF2B5EF4-FFF2-40B4-BE49-F238E27FC236}">
                <a16:creationId xmlns:a16="http://schemas.microsoft.com/office/drawing/2014/main" id="{D2436A91-7282-47ED-871C-9AB33D153AF4}"/>
              </a:ext>
            </a:extLst>
          </p:cNvPr>
          <p:cNvSpPr/>
          <p:nvPr/>
        </p:nvSpPr>
        <p:spPr>
          <a:xfrm rot="18900000" flipV="1">
            <a:off x="4634281" y="3612782"/>
            <a:ext cx="282955" cy="282597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99AE7E-04DE-4CA6-89F4-BAFF410EFA22}"/>
              </a:ext>
            </a:extLst>
          </p:cNvPr>
          <p:cNvSpPr txBox="1"/>
          <p:nvPr/>
        </p:nvSpPr>
        <p:spPr>
          <a:xfrm>
            <a:off x="5528109" y="1805569"/>
            <a:ext cx="64565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무음값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제거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의미 있는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Feature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만 뽑을 수 있도록 필요 없는 부분 제거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   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ex.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가사가 없는 부분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간주 부분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숨쉬는 부분 등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1BD121-C0C1-40FF-B157-223A52761983}"/>
              </a:ext>
            </a:extLst>
          </p:cNvPr>
          <p:cNvSpPr txBox="1"/>
          <p:nvPr/>
        </p:nvSpPr>
        <p:spPr>
          <a:xfrm>
            <a:off x="5528107" y="3440944"/>
            <a:ext cx="64565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Notch Filter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적용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-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주파수 상에서 잡음으로 인식되는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Noise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제거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-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극도의 저주파와 고주파는 잡음과 동일함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  <a:sym typeface="Wingdings" panose="05000000000000000000" pitchFamily="2" charset="2"/>
              </a:rPr>
              <a:t>      	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특정 범위를 벗어난 주파수는 잡음으로 인식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9D5D2-F25C-4379-AA2C-4448E69DD860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C2B60F-132E-4B56-8361-1994DF574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3559E-198F-4E42-A021-8175897D30A3}"/>
              </a:ext>
            </a:extLst>
          </p:cNvPr>
          <p:cNvSpPr txBox="1"/>
          <p:nvPr/>
        </p:nvSpPr>
        <p:spPr>
          <a:xfrm>
            <a:off x="452329" y="1547711"/>
            <a:ext cx="407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 Preprocessing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3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</a:t>
            </a:r>
            <a:r>
              <a:rPr kumimoji="0" lang="ko-KR" altLang="en-US" sz="2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전처리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03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2F84A9-C32B-4A37-875B-15F784622890}"/>
              </a:ext>
            </a:extLst>
          </p:cNvPr>
          <p:cNvGrpSpPr/>
          <p:nvPr/>
        </p:nvGrpSpPr>
        <p:grpSpPr>
          <a:xfrm>
            <a:off x="507857" y="2812730"/>
            <a:ext cx="4071487" cy="1937720"/>
            <a:chOff x="0" y="2984119"/>
            <a:chExt cx="4071487" cy="193772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67B0AAF-3473-4941-8391-ACB0BE2C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7554" y="2984119"/>
              <a:ext cx="1824974" cy="160929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F42760E-A8B5-4D33-A32B-FEEA16BF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1" b="90029" l="9780" r="90465">
                          <a14:foregroundMark x1="89731" y1="37537" x2="90465" y2="64809"/>
                          <a14:foregroundMark x1="14670" y1="90029" x2="31296" y2="90029"/>
                          <a14:foregroundMark x1="31296" y1="90029" x2="68949" y2="885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4471" y="3056669"/>
              <a:ext cx="1665967" cy="138898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AB93F4-5DD6-40B9-92B2-9B68B7643D3A}"/>
                </a:ext>
              </a:extLst>
            </p:cNvPr>
            <p:cNvSpPr txBox="1"/>
            <p:nvPr/>
          </p:nvSpPr>
          <p:spPr>
            <a:xfrm>
              <a:off x="0" y="4552507"/>
              <a:ext cx="4071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[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목소리 분리 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.wav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파일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]</a:t>
              </a:r>
            </a:p>
          </p:txBody>
        </p:sp>
      </p:grpSp>
      <p:sp>
        <p:nvSpPr>
          <p:cNvPr id="24" name="자유형 74">
            <a:extLst>
              <a:ext uri="{FF2B5EF4-FFF2-40B4-BE49-F238E27FC236}">
                <a16:creationId xmlns:a16="http://schemas.microsoft.com/office/drawing/2014/main" id="{00563BBC-1502-472D-A5AD-43BB47E21CE8}"/>
              </a:ext>
            </a:extLst>
          </p:cNvPr>
          <p:cNvSpPr/>
          <p:nvPr/>
        </p:nvSpPr>
        <p:spPr>
          <a:xfrm rot="17445356" flipV="1">
            <a:off x="4656796" y="2314430"/>
            <a:ext cx="282955" cy="282597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5" name="자유형 74">
            <a:extLst>
              <a:ext uri="{FF2B5EF4-FFF2-40B4-BE49-F238E27FC236}">
                <a16:creationId xmlns:a16="http://schemas.microsoft.com/office/drawing/2014/main" id="{D2436A91-7282-47ED-871C-9AB33D153AF4}"/>
              </a:ext>
            </a:extLst>
          </p:cNvPr>
          <p:cNvSpPr/>
          <p:nvPr/>
        </p:nvSpPr>
        <p:spPr>
          <a:xfrm rot="18900000" flipV="1">
            <a:off x="4634281" y="3612782"/>
            <a:ext cx="282955" cy="282597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6" name="자유형 74">
            <a:extLst>
              <a:ext uri="{FF2B5EF4-FFF2-40B4-BE49-F238E27FC236}">
                <a16:creationId xmlns:a16="http://schemas.microsoft.com/office/drawing/2014/main" id="{A76EFB9B-F647-478E-929B-74F82223E3BE}"/>
              </a:ext>
            </a:extLst>
          </p:cNvPr>
          <p:cNvSpPr/>
          <p:nvPr/>
        </p:nvSpPr>
        <p:spPr>
          <a:xfrm rot="20218577" flipV="1">
            <a:off x="4621392" y="4911133"/>
            <a:ext cx="282955" cy="282597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99AE7E-04DE-4CA6-89F4-BAFF410EFA22}"/>
              </a:ext>
            </a:extLst>
          </p:cNvPr>
          <p:cNvSpPr txBox="1"/>
          <p:nvPr/>
        </p:nvSpPr>
        <p:spPr>
          <a:xfrm>
            <a:off x="5528109" y="1805569"/>
            <a:ext cx="64565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무음값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제거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의미 있는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Feature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만 뽑을 수 있도록 필요 없는 부분 제거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            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ex.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가사가 없는 부분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간주 부분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,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숨쉬는 부분 등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CA3D73-C876-4F75-A439-A3176EAAE404}"/>
              </a:ext>
            </a:extLst>
          </p:cNvPr>
          <p:cNvSpPr txBox="1"/>
          <p:nvPr/>
        </p:nvSpPr>
        <p:spPr>
          <a:xfrm>
            <a:off x="5528108" y="5211245"/>
            <a:ext cx="64565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3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Noise Reduction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보다 세밀하게 곡 내에서의 잡음 인식 후 제거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9D5D2-F25C-4379-AA2C-4448E69DD860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C2B60F-132E-4B56-8361-1994DF574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3559E-198F-4E42-A021-8175897D30A3}"/>
              </a:ext>
            </a:extLst>
          </p:cNvPr>
          <p:cNvSpPr txBox="1"/>
          <p:nvPr/>
        </p:nvSpPr>
        <p:spPr>
          <a:xfrm>
            <a:off x="452329" y="1547711"/>
            <a:ext cx="407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 Preprocessing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DBD6BC-308C-41DC-8A21-E5328B1302B8}"/>
              </a:ext>
            </a:extLst>
          </p:cNvPr>
          <p:cNvSpPr txBox="1"/>
          <p:nvPr/>
        </p:nvSpPr>
        <p:spPr>
          <a:xfrm>
            <a:off x="5528107" y="3440944"/>
            <a:ext cx="64565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2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Notch Filter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적용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-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주파수 상에서 잡음으로 인식되는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Noise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제거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     - 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극도의 저주파와 고주파는 잡음과 동일함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  <a:sym typeface="Wingdings" panose="05000000000000000000" pitchFamily="2" charset="2"/>
              </a:rPr>
              <a:t>      	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특정 범위를 벗어난 주파수는 잡음으로 인식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09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</a:t>
            </a:r>
            <a:r>
              <a:rPr kumimoji="0" lang="ko-KR" altLang="en-US" sz="2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전처리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962D04-8DE1-4BB5-AC35-AB6206DE1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321" y="1707345"/>
            <a:ext cx="8385185" cy="1618193"/>
          </a:xfrm>
          <a:prstGeom prst="rect">
            <a:avLst/>
          </a:prstGeom>
          <a:ln w="38100">
            <a:solidFill>
              <a:srgbClr val="595959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844092-5136-448A-8E37-27094FF03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2321" y="4759679"/>
            <a:ext cx="8385185" cy="1728989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sp>
        <p:nvSpPr>
          <p:cNvPr id="16" name="자유형 26">
            <a:extLst>
              <a:ext uri="{FF2B5EF4-FFF2-40B4-BE49-F238E27FC236}">
                <a16:creationId xmlns:a16="http://schemas.microsoft.com/office/drawing/2014/main" id="{E4638068-601F-4868-9E88-5791B36A7D5D}"/>
              </a:ext>
            </a:extLst>
          </p:cNvPr>
          <p:cNvSpPr/>
          <p:nvPr/>
        </p:nvSpPr>
        <p:spPr>
          <a:xfrm rot="2625879" flipV="1">
            <a:off x="7087922" y="3802322"/>
            <a:ext cx="369391" cy="379259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prstClr val="white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FF2553-2B94-4CC8-A333-CBEF43F6429B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kern="0" dirty="0" err="1">
                <a:ln w="3175">
                  <a:noFill/>
                </a:ln>
                <a:solidFill>
                  <a:srgbClr val="F16655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MyMAI_</a:t>
            </a:r>
            <a:r>
              <a:rPr lang="en-US" altLang="ko-KR" sz="14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Music</a:t>
            </a:r>
            <a:r>
              <a:rPr lang="en-US" altLang="ko-KR" sz="14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Translation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B459D5-BA46-49D2-9064-666B320E1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D57CF4-BB15-4F45-BB26-B62740EF7F53}"/>
              </a:ext>
            </a:extLst>
          </p:cNvPr>
          <p:cNvSpPr txBox="1"/>
          <p:nvPr/>
        </p:nvSpPr>
        <p:spPr>
          <a:xfrm>
            <a:off x="9986103" y="3383564"/>
            <a:ext cx="23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Before</a:t>
            </a:r>
            <a:endParaRPr kumimoji="0" lang="ko-KR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1FC230-CFED-40A5-8F42-1A992420E3E8}"/>
              </a:ext>
            </a:extLst>
          </p:cNvPr>
          <p:cNvSpPr txBox="1"/>
          <p:nvPr/>
        </p:nvSpPr>
        <p:spPr>
          <a:xfrm>
            <a:off x="10038214" y="6488668"/>
            <a:ext cx="23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i="1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After</a:t>
            </a:r>
            <a:endParaRPr kumimoji="0" lang="ko-KR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4" name="전처리전_케이윌">
            <a:hlinkClick r:id="" action="ppaction://media"/>
            <a:extLst>
              <a:ext uri="{FF2B5EF4-FFF2-40B4-BE49-F238E27FC236}">
                <a16:creationId xmlns:a16="http://schemas.microsoft.com/office/drawing/2014/main" id="{AC1CD8BF-99AA-4C15-8943-44C76D4D0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19200" y="1992569"/>
            <a:ext cx="759813" cy="759813"/>
          </a:xfrm>
          <a:prstGeom prst="rect">
            <a:avLst/>
          </a:prstGeom>
        </p:spPr>
      </p:pic>
      <p:pic>
        <p:nvPicPr>
          <p:cNvPr id="7" name="전처리후_케이윌">
            <a:hlinkClick r:id="" action="ppaction://media"/>
            <a:extLst>
              <a:ext uri="{FF2B5EF4-FFF2-40B4-BE49-F238E27FC236}">
                <a16:creationId xmlns:a16="http://schemas.microsoft.com/office/drawing/2014/main" id="{B40536CA-6511-4741-BF89-EF77E3F66A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19198" y="5037733"/>
            <a:ext cx="759813" cy="7598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1F0BC9-85BA-4391-9555-0000D6AD02F2}"/>
              </a:ext>
            </a:extLst>
          </p:cNvPr>
          <p:cNvSpPr txBox="1"/>
          <p:nvPr/>
        </p:nvSpPr>
        <p:spPr>
          <a:xfrm>
            <a:off x="-436638" y="3005430"/>
            <a:ext cx="407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케이윌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내 생에 아름다운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원곡</a:t>
            </a: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DAFE9-0729-4143-82CC-1B070CA1B9D6}"/>
              </a:ext>
            </a:extLst>
          </p:cNvPr>
          <p:cNvSpPr txBox="1"/>
          <p:nvPr/>
        </p:nvSpPr>
        <p:spPr>
          <a:xfrm>
            <a:off x="-436638" y="6026272"/>
            <a:ext cx="4071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케이윌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내 생에 아름다운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후</a:t>
            </a:r>
            <a:r>
              <a:rPr lang="en-US" altLang="ko-KR" sz="16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52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3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</a:t>
            </a:r>
            <a:r>
              <a:rPr kumimoji="0" lang="ko-KR" altLang="en-US" sz="2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전처리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9D5D2-F25C-4379-AA2C-4448E69DD860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C2B60F-132E-4B56-8361-1994DF574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3559E-198F-4E42-A021-8175897D30A3}"/>
              </a:ext>
            </a:extLst>
          </p:cNvPr>
          <p:cNvSpPr txBox="1"/>
          <p:nvPr/>
        </p:nvSpPr>
        <p:spPr>
          <a:xfrm>
            <a:off x="452329" y="1451797"/>
            <a:ext cx="407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Augmentation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172070-A723-48C9-AA4A-20C29303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9" y="2416370"/>
            <a:ext cx="5367361" cy="1012630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FC13C7-53E4-4CC0-9A02-973245A93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578" y="2416370"/>
            <a:ext cx="5519761" cy="1012630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67546C-C2EF-4CA8-9155-9D8E28601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29" y="4393573"/>
            <a:ext cx="5367361" cy="999767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EC2332E-1E51-4468-8253-1342B4AAA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78" y="4393573"/>
            <a:ext cx="5519761" cy="1012630"/>
          </a:xfrm>
          <a:prstGeom prst="rect">
            <a:avLst/>
          </a:prstGeom>
          <a:ln w="28575">
            <a:solidFill>
              <a:srgbClr val="595959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60D7B-5D40-4941-8849-A397858A84A1}"/>
              </a:ext>
            </a:extLst>
          </p:cNvPr>
          <p:cNvSpPr txBox="1"/>
          <p:nvPr/>
        </p:nvSpPr>
        <p:spPr>
          <a:xfrm>
            <a:off x="1202647" y="3541954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원본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2184A2-038B-4F37-9227-C34AEF51EBB3}"/>
              </a:ext>
            </a:extLst>
          </p:cNvPr>
          <p:cNvSpPr txBox="1"/>
          <p:nvPr/>
        </p:nvSpPr>
        <p:spPr>
          <a:xfrm>
            <a:off x="7157185" y="3494708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거꾸로 재생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4BD0AA-1039-4C6E-B8E4-AE60C0370896}"/>
              </a:ext>
            </a:extLst>
          </p:cNvPr>
          <p:cNvSpPr txBox="1"/>
          <p:nvPr/>
        </p:nvSpPr>
        <p:spPr>
          <a:xfrm>
            <a:off x="1100265" y="5506295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위아래 뒤집기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575142-C59F-40E5-B526-A8A7ED226BED}"/>
              </a:ext>
            </a:extLst>
          </p:cNvPr>
          <p:cNvSpPr txBox="1"/>
          <p:nvPr/>
        </p:nvSpPr>
        <p:spPr>
          <a:xfrm>
            <a:off x="7160171" y="5506295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거꾸로 재생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위아래 뒤집기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59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</a:t>
            </a:r>
            <a:r>
              <a:rPr kumimoji="0" lang="ko-KR" altLang="en-US" sz="2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전처리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9D5D2-F25C-4379-AA2C-4448E69DD860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C2B60F-132E-4B56-8361-1994DF574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3559E-198F-4E42-A021-8175897D30A3}"/>
              </a:ext>
            </a:extLst>
          </p:cNvPr>
          <p:cNvSpPr txBox="1"/>
          <p:nvPr/>
        </p:nvSpPr>
        <p:spPr>
          <a:xfrm>
            <a:off x="452329" y="1547711"/>
            <a:ext cx="407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Augmentation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9172070-A723-48C9-AA4A-20C29303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9" y="2416370"/>
            <a:ext cx="5367361" cy="10126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FC13C7-53E4-4CC0-9A02-973245A93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578" y="2416370"/>
            <a:ext cx="5572124" cy="10126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567546C-C2EF-4CA8-9155-9D8E28601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29" y="4393573"/>
            <a:ext cx="5443561" cy="9997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EC2332E-1E51-4468-8253-1342B4AAA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78" y="4393573"/>
            <a:ext cx="5519761" cy="10126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60D7B-5D40-4941-8849-A397858A84A1}"/>
              </a:ext>
            </a:extLst>
          </p:cNvPr>
          <p:cNvSpPr txBox="1"/>
          <p:nvPr/>
        </p:nvSpPr>
        <p:spPr>
          <a:xfrm>
            <a:off x="1202647" y="3541954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원본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2184A2-038B-4F37-9227-C34AEF51EBB3}"/>
              </a:ext>
            </a:extLst>
          </p:cNvPr>
          <p:cNvSpPr txBox="1"/>
          <p:nvPr/>
        </p:nvSpPr>
        <p:spPr>
          <a:xfrm>
            <a:off x="7157185" y="3494708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거꾸로 재생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4BD0AA-1039-4C6E-B8E4-AE60C0370896}"/>
              </a:ext>
            </a:extLst>
          </p:cNvPr>
          <p:cNvSpPr txBox="1"/>
          <p:nvPr/>
        </p:nvSpPr>
        <p:spPr>
          <a:xfrm>
            <a:off x="1100265" y="5506295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위아래 뒤집기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575142-C59F-40E5-B526-A8A7ED226BED}"/>
              </a:ext>
            </a:extLst>
          </p:cNvPr>
          <p:cNvSpPr txBox="1"/>
          <p:nvPr/>
        </p:nvSpPr>
        <p:spPr>
          <a:xfrm>
            <a:off x="7160171" y="5506295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거꾸로 재생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+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위아래 뒤집기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DBA1A1-0E23-4320-BFBC-01EE824ADA89}"/>
              </a:ext>
            </a:extLst>
          </p:cNvPr>
          <p:cNvSpPr/>
          <p:nvPr/>
        </p:nvSpPr>
        <p:spPr>
          <a:xfrm>
            <a:off x="0" y="1267365"/>
            <a:ext cx="12192000" cy="491850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Augmentation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</a:t>
            </a: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크기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 증강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White Noise, Stretch 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시도는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음정이 담긴 데이터라는 점에서 저하된 성능을 보임</a:t>
            </a: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082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028192" y="2782669"/>
            <a:ext cx="3905236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04. </a:t>
            </a:r>
            <a:r>
              <a:rPr kumimoji="0" lang="en-US" altLang="ko-KR" sz="5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HOW we used?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1E1A81-3BF0-4993-A652-6938C2FB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7083" y="2367343"/>
            <a:ext cx="792691" cy="6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6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Feature Extraction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EDA9DDBF-AD7E-4E72-A9BF-8AD50314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58" y="2487811"/>
            <a:ext cx="6614781" cy="2854507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93B958-4927-4517-9229-959CE3D95A2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1752" y="2719020"/>
            <a:ext cx="2145883" cy="1995118"/>
          </a:xfrm>
          <a:prstGeom prst="rect">
            <a:avLst/>
          </a:prstGeom>
        </p:spPr>
      </p:pic>
      <p:sp>
        <p:nvSpPr>
          <p:cNvPr id="37" name="자유형 74">
            <a:extLst>
              <a:ext uri="{FF2B5EF4-FFF2-40B4-BE49-F238E27FC236}">
                <a16:creationId xmlns:a16="http://schemas.microsoft.com/office/drawing/2014/main" id="{724E765A-EB5D-48CE-9270-C840297F4870}"/>
              </a:ext>
            </a:extLst>
          </p:cNvPr>
          <p:cNvSpPr/>
          <p:nvPr/>
        </p:nvSpPr>
        <p:spPr>
          <a:xfrm rot="18900000" flipV="1">
            <a:off x="3687370" y="3350754"/>
            <a:ext cx="386472" cy="383550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D6938B-7FDE-4699-95C1-E8E847CAEDCB}"/>
              </a:ext>
            </a:extLst>
          </p:cNvPr>
          <p:cNvSpPr txBox="1"/>
          <p:nvPr/>
        </p:nvSpPr>
        <p:spPr>
          <a:xfrm>
            <a:off x="-668180" y="4714138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[.</a:t>
            </a:r>
            <a:r>
              <a:rPr lang="en-US" altLang="ko-KR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wav </a:t>
            </a:r>
            <a:r>
              <a:rPr lang="ko-KR" altLang="en-US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</a:t>
            </a:r>
            <a:r>
              <a:rPr lang="en-US" altLang="ko-KR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716B24-5AA0-4DA3-91A4-6E47738741EC}"/>
              </a:ext>
            </a:extLst>
          </p:cNvPr>
          <p:cNvSpPr txBox="1"/>
          <p:nvPr/>
        </p:nvSpPr>
        <p:spPr>
          <a:xfrm>
            <a:off x="7157185" y="5455218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[Model]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98FC27-220C-4587-B541-C89308095425}"/>
              </a:ext>
            </a:extLst>
          </p:cNvPr>
          <p:cNvSpPr txBox="1"/>
          <p:nvPr/>
        </p:nvSpPr>
        <p:spPr>
          <a:xfrm>
            <a:off x="1897403" y="3881506"/>
            <a:ext cx="4071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highlight>
                  <a:srgbClr val="FFFF00"/>
                </a:highligh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Feature Extraction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srgbClr val="404040"/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MCEP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highlight>
                <a:srgbClr val="FFFF00"/>
              </a:highlight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2BA9B9-850E-40B7-9132-C73D550E9244}"/>
              </a:ext>
            </a:extLst>
          </p:cNvPr>
          <p:cNvSpPr txBox="1"/>
          <p:nvPr/>
        </p:nvSpPr>
        <p:spPr>
          <a:xfrm>
            <a:off x="-641051" y="1348694"/>
            <a:ext cx="407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Model Input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9E4D0A-7F36-4452-972A-EDC811823DAE}"/>
              </a:ext>
            </a:extLst>
          </p:cNvPr>
          <p:cNvSpPr/>
          <p:nvPr/>
        </p:nvSpPr>
        <p:spPr>
          <a:xfrm>
            <a:off x="5968890" y="2159095"/>
            <a:ext cx="701416" cy="3311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786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막힌 원호 33"/>
          <p:cNvSpPr/>
          <p:nvPr/>
        </p:nvSpPr>
        <p:spPr>
          <a:xfrm>
            <a:off x="7973103" y="2470595"/>
            <a:ext cx="2093040" cy="2093039"/>
          </a:xfrm>
          <a:prstGeom prst="blockArc">
            <a:avLst>
              <a:gd name="adj1" fmla="val 10800000"/>
              <a:gd name="adj2" fmla="val 0"/>
              <a:gd name="adj3" fmla="val 2853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Index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00</a:t>
            </a:r>
          </a:p>
        </p:txBody>
      </p:sp>
      <p:sp>
        <p:nvSpPr>
          <p:cNvPr id="27" name="막힌 원호 26"/>
          <p:cNvSpPr/>
          <p:nvPr/>
        </p:nvSpPr>
        <p:spPr>
          <a:xfrm flipV="1">
            <a:off x="6477613" y="2486096"/>
            <a:ext cx="2088463" cy="2088463"/>
          </a:xfrm>
          <a:prstGeom prst="blockArc">
            <a:avLst>
              <a:gd name="adj1" fmla="val 10800308"/>
              <a:gd name="adj2" fmla="val 43193"/>
              <a:gd name="adj3" fmla="val 28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막힌 원호 27"/>
          <p:cNvSpPr/>
          <p:nvPr/>
        </p:nvSpPr>
        <p:spPr>
          <a:xfrm>
            <a:off x="4992546" y="2500195"/>
            <a:ext cx="2093040" cy="2093039"/>
          </a:xfrm>
          <a:prstGeom prst="blockArc">
            <a:avLst>
              <a:gd name="adj1" fmla="val 10800000"/>
              <a:gd name="adj2" fmla="val 0"/>
              <a:gd name="adj3" fmla="val 2853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막힌 원호 28"/>
          <p:cNvSpPr/>
          <p:nvPr/>
        </p:nvSpPr>
        <p:spPr>
          <a:xfrm flipV="1">
            <a:off x="3492479" y="2475172"/>
            <a:ext cx="2088463" cy="2088463"/>
          </a:xfrm>
          <a:prstGeom prst="blockArc">
            <a:avLst>
              <a:gd name="adj1" fmla="val 10800308"/>
              <a:gd name="adj2" fmla="val 43193"/>
              <a:gd name="adj3" fmla="val 2855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막힌 원호 29"/>
          <p:cNvSpPr/>
          <p:nvPr/>
        </p:nvSpPr>
        <p:spPr>
          <a:xfrm>
            <a:off x="2007413" y="2489270"/>
            <a:ext cx="2093040" cy="2093039"/>
          </a:xfrm>
          <a:prstGeom prst="blockArc">
            <a:avLst>
              <a:gd name="adj1" fmla="val 10800000"/>
              <a:gd name="adj2" fmla="val 0"/>
              <a:gd name="adj3" fmla="val 2853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자유형 58"/>
          <p:cNvSpPr/>
          <p:nvPr/>
        </p:nvSpPr>
        <p:spPr>
          <a:xfrm flipV="1">
            <a:off x="2007413" y="2479613"/>
            <a:ext cx="8054153" cy="2088463"/>
          </a:xfrm>
          <a:custGeom>
            <a:avLst/>
            <a:gdLst>
              <a:gd name="connsiteX0" fmla="*/ 2531586 w 8054153"/>
              <a:gd name="connsiteY0" fmla="*/ 2088463 h 2088463"/>
              <a:gd name="connsiteX1" fmla="*/ 3556845 w 8054153"/>
              <a:gd name="connsiteY1" fmla="*/ 1252853 h 2088463"/>
              <a:gd name="connsiteX2" fmla="*/ 3576568 w 8054153"/>
              <a:gd name="connsiteY2" fmla="*/ 1057201 h 2088463"/>
              <a:gd name="connsiteX3" fmla="*/ 3581719 w 8054153"/>
              <a:gd name="connsiteY3" fmla="*/ 1057053 h 2088463"/>
              <a:gd name="connsiteX4" fmla="*/ 3799696 w 8054153"/>
              <a:gd name="connsiteY4" fmla="*/ 659780 h 2088463"/>
              <a:gd name="connsiteX5" fmla="*/ 4252826 w 8054153"/>
              <a:gd name="connsiteY5" fmla="*/ 656139 h 2088463"/>
              <a:gd name="connsiteX6" fmla="*/ 4462732 w 8054153"/>
              <a:gd name="connsiteY6" fmla="*/ 931301 h 2088463"/>
              <a:gd name="connsiteX7" fmla="*/ 4476195 w 8054153"/>
              <a:gd name="connsiteY7" fmla="*/ 1041943 h 2088463"/>
              <a:gd name="connsiteX8" fmla="*/ 4470200 w 8054153"/>
              <a:gd name="connsiteY8" fmla="*/ 1041943 h 2088463"/>
              <a:gd name="connsiteX9" fmla="*/ 5516720 w 8054153"/>
              <a:gd name="connsiteY9" fmla="*/ 2088463 h 2088463"/>
              <a:gd name="connsiteX10" fmla="*/ 6541978 w 8054153"/>
              <a:gd name="connsiteY10" fmla="*/ 1252853 h 2088463"/>
              <a:gd name="connsiteX11" fmla="*/ 6561715 w 8054153"/>
              <a:gd name="connsiteY11" fmla="*/ 1057069 h 2088463"/>
              <a:gd name="connsiteX12" fmla="*/ 6562276 w 8054153"/>
              <a:gd name="connsiteY12" fmla="*/ 1057053 h 2088463"/>
              <a:gd name="connsiteX13" fmla="*/ 6780253 w 8054153"/>
              <a:gd name="connsiteY13" fmla="*/ 659780 h 2088463"/>
              <a:gd name="connsiteX14" fmla="*/ 7233383 w 8054153"/>
              <a:gd name="connsiteY14" fmla="*/ 656139 h 2088463"/>
              <a:gd name="connsiteX15" fmla="*/ 7457715 w 8054153"/>
              <a:gd name="connsiteY15" fmla="*/ 1049858 h 2088463"/>
              <a:gd name="connsiteX16" fmla="*/ 8054071 w 8054153"/>
              <a:gd name="connsiteY16" fmla="*/ 1057351 h 2088463"/>
              <a:gd name="connsiteX17" fmla="*/ 7530981 w 8054153"/>
              <a:gd name="connsiteY17" fmla="*/ 139291 h 2088463"/>
              <a:gd name="connsiteX18" fmla="*/ 6474389 w 8054153"/>
              <a:gd name="connsiteY18" fmla="*/ 147780 h 2088463"/>
              <a:gd name="connsiteX19" fmla="*/ 5995311 w 8054153"/>
              <a:gd name="connsiteY19" fmla="*/ 797175 h 2088463"/>
              <a:gd name="connsiteX20" fmla="*/ 5969511 w 8054153"/>
              <a:gd name="connsiteY20" fmla="*/ 1041943 h 2088463"/>
              <a:gd name="connsiteX21" fmla="*/ 5966012 w 8054153"/>
              <a:gd name="connsiteY21" fmla="*/ 1041943 h 2088463"/>
              <a:gd name="connsiteX22" fmla="*/ 5516720 w 8054153"/>
              <a:gd name="connsiteY22" fmla="*/ 1491235 h 2088463"/>
              <a:gd name="connsiteX23" fmla="*/ 5076556 w 8054153"/>
              <a:gd name="connsiteY23" fmla="*/ 1132491 h 2088463"/>
              <a:gd name="connsiteX24" fmla="*/ 5068976 w 8054153"/>
              <a:gd name="connsiteY24" fmla="*/ 1057294 h 2088463"/>
              <a:gd name="connsiteX25" fmla="*/ 5073514 w 8054153"/>
              <a:gd name="connsiteY25" fmla="*/ 1057351 h 2088463"/>
              <a:gd name="connsiteX26" fmla="*/ 4550424 w 8054153"/>
              <a:gd name="connsiteY26" fmla="*/ 139291 h 2088463"/>
              <a:gd name="connsiteX27" fmla="*/ 3493832 w 8054153"/>
              <a:gd name="connsiteY27" fmla="*/ 147780 h 2088463"/>
              <a:gd name="connsiteX28" fmla="*/ 2990976 w 8054153"/>
              <a:gd name="connsiteY28" fmla="*/ 933739 h 2088463"/>
              <a:gd name="connsiteX29" fmla="*/ 2986803 w 8054153"/>
              <a:gd name="connsiteY29" fmla="*/ 1041943 h 2088463"/>
              <a:gd name="connsiteX30" fmla="*/ 2980878 w 8054153"/>
              <a:gd name="connsiteY30" fmla="*/ 1041943 h 2088463"/>
              <a:gd name="connsiteX31" fmla="*/ 2531586 w 8054153"/>
              <a:gd name="connsiteY31" fmla="*/ 1491235 h 2088463"/>
              <a:gd name="connsiteX32" fmla="*/ 2091422 w 8054153"/>
              <a:gd name="connsiteY32" fmla="*/ 1132491 h 2088463"/>
              <a:gd name="connsiteX33" fmla="*/ 2083842 w 8054153"/>
              <a:gd name="connsiteY33" fmla="*/ 1057294 h 2088463"/>
              <a:gd name="connsiteX34" fmla="*/ 2088381 w 8054153"/>
              <a:gd name="connsiteY34" fmla="*/ 1057351 h 2088463"/>
              <a:gd name="connsiteX35" fmla="*/ 1573931 w 8054153"/>
              <a:gd name="connsiteY35" fmla="*/ 144321 h 2088463"/>
              <a:gd name="connsiteX36" fmla="*/ 525963 w 8054153"/>
              <a:gd name="connsiteY36" fmla="*/ 137690 h 2088463"/>
              <a:gd name="connsiteX37" fmla="*/ 0 w 8054153"/>
              <a:gd name="connsiteY37" fmla="*/ 1044138 h 2088463"/>
              <a:gd name="connsiteX38" fmla="*/ 596402 w 8054153"/>
              <a:gd name="connsiteY38" fmla="*/ 1044191 h 2088463"/>
              <a:gd name="connsiteX39" fmla="*/ 821967 w 8054153"/>
              <a:gd name="connsiteY39" fmla="*/ 655452 h 2088463"/>
              <a:gd name="connsiteX40" fmla="*/ 1271398 w 8054153"/>
              <a:gd name="connsiteY40" fmla="*/ 658296 h 2088463"/>
              <a:gd name="connsiteX41" fmla="*/ 1477874 w 8054153"/>
              <a:gd name="connsiteY41" fmla="*/ 932364 h 2088463"/>
              <a:gd name="connsiteX42" fmla="*/ 1491072 w 8054153"/>
              <a:gd name="connsiteY42" fmla="*/ 1041943 h 2088463"/>
              <a:gd name="connsiteX43" fmla="*/ 1485066 w 8054153"/>
              <a:gd name="connsiteY43" fmla="*/ 1041943 h 2088463"/>
              <a:gd name="connsiteX44" fmla="*/ 2531586 w 8054153"/>
              <a:gd name="connsiteY44" fmla="*/ 2088463 h 2088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54153" h="2088463">
                <a:moveTo>
                  <a:pt x="2531586" y="2088463"/>
                </a:moveTo>
                <a:cubicBezTo>
                  <a:pt x="3037316" y="2088463"/>
                  <a:pt x="3459261" y="1729735"/>
                  <a:pt x="3556845" y="1252853"/>
                </a:cubicBezTo>
                <a:lnTo>
                  <a:pt x="3576568" y="1057201"/>
                </a:lnTo>
                <a:lnTo>
                  <a:pt x="3581719" y="1057053"/>
                </a:lnTo>
                <a:cubicBezTo>
                  <a:pt x="3577075" y="894926"/>
                  <a:pt x="3660457" y="742960"/>
                  <a:pt x="3799696" y="659780"/>
                </a:cubicBezTo>
                <a:cubicBezTo>
                  <a:pt x="3938936" y="576599"/>
                  <a:pt x="4112268" y="575207"/>
                  <a:pt x="4252826" y="656139"/>
                </a:cubicBezTo>
                <a:cubicBezTo>
                  <a:pt x="4358245" y="716838"/>
                  <a:pt x="4432869" y="816729"/>
                  <a:pt x="4462732" y="931301"/>
                </a:cubicBezTo>
                <a:lnTo>
                  <a:pt x="4476195" y="1041943"/>
                </a:lnTo>
                <a:lnTo>
                  <a:pt x="4470200" y="1041943"/>
                </a:lnTo>
                <a:cubicBezTo>
                  <a:pt x="4470200" y="1619920"/>
                  <a:pt x="4938743" y="2088463"/>
                  <a:pt x="5516720" y="2088463"/>
                </a:cubicBezTo>
                <a:cubicBezTo>
                  <a:pt x="6022450" y="2088463"/>
                  <a:pt x="6444394" y="1729735"/>
                  <a:pt x="6541978" y="1252853"/>
                </a:cubicBezTo>
                <a:lnTo>
                  <a:pt x="6561715" y="1057069"/>
                </a:lnTo>
                <a:lnTo>
                  <a:pt x="6562276" y="1057053"/>
                </a:lnTo>
                <a:cubicBezTo>
                  <a:pt x="6557632" y="894926"/>
                  <a:pt x="6641014" y="742960"/>
                  <a:pt x="6780253" y="659780"/>
                </a:cubicBezTo>
                <a:cubicBezTo>
                  <a:pt x="6919493" y="576599"/>
                  <a:pt x="7092825" y="575207"/>
                  <a:pt x="7233383" y="656139"/>
                </a:cubicBezTo>
                <a:cubicBezTo>
                  <a:pt x="7373941" y="737071"/>
                  <a:pt x="7459753" y="887678"/>
                  <a:pt x="7457715" y="1049858"/>
                </a:cubicBezTo>
                <a:lnTo>
                  <a:pt x="8054071" y="1057351"/>
                </a:lnTo>
                <a:cubicBezTo>
                  <a:pt x="8058823" y="679185"/>
                  <a:pt x="7858729" y="328006"/>
                  <a:pt x="7530981" y="139291"/>
                </a:cubicBezTo>
                <a:cubicBezTo>
                  <a:pt x="7203233" y="-49424"/>
                  <a:pt x="6799062" y="-46177"/>
                  <a:pt x="6474389" y="147780"/>
                </a:cubicBezTo>
                <a:cubicBezTo>
                  <a:pt x="6230885" y="293248"/>
                  <a:pt x="6060644" y="528936"/>
                  <a:pt x="5995311" y="797175"/>
                </a:cubicBezTo>
                <a:lnTo>
                  <a:pt x="5969511" y="1041943"/>
                </a:lnTo>
                <a:lnTo>
                  <a:pt x="5966012" y="1041943"/>
                </a:lnTo>
                <a:cubicBezTo>
                  <a:pt x="5966012" y="1290080"/>
                  <a:pt x="5764857" y="1491235"/>
                  <a:pt x="5516720" y="1491235"/>
                </a:cubicBezTo>
                <a:cubicBezTo>
                  <a:pt x="5299600" y="1491235"/>
                  <a:pt x="5118451" y="1337226"/>
                  <a:pt x="5076556" y="1132491"/>
                </a:cubicBezTo>
                <a:lnTo>
                  <a:pt x="5068976" y="1057294"/>
                </a:lnTo>
                <a:lnTo>
                  <a:pt x="5073514" y="1057351"/>
                </a:lnTo>
                <a:cubicBezTo>
                  <a:pt x="5078266" y="679185"/>
                  <a:pt x="4878172" y="328006"/>
                  <a:pt x="4550424" y="139291"/>
                </a:cubicBezTo>
                <a:cubicBezTo>
                  <a:pt x="4222676" y="-49424"/>
                  <a:pt x="3818505" y="-46177"/>
                  <a:pt x="3493832" y="147780"/>
                </a:cubicBezTo>
                <a:cubicBezTo>
                  <a:pt x="3209743" y="317493"/>
                  <a:pt x="3025376" y="610005"/>
                  <a:pt x="2990976" y="933739"/>
                </a:cubicBezTo>
                <a:lnTo>
                  <a:pt x="2986803" y="1041943"/>
                </a:lnTo>
                <a:lnTo>
                  <a:pt x="2980878" y="1041943"/>
                </a:lnTo>
                <a:cubicBezTo>
                  <a:pt x="2980878" y="1290080"/>
                  <a:pt x="2779723" y="1491235"/>
                  <a:pt x="2531586" y="1491235"/>
                </a:cubicBezTo>
                <a:cubicBezTo>
                  <a:pt x="2314466" y="1491235"/>
                  <a:pt x="2133317" y="1337226"/>
                  <a:pt x="2091422" y="1132491"/>
                </a:cubicBezTo>
                <a:lnTo>
                  <a:pt x="2083842" y="1057294"/>
                </a:lnTo>
                <a:lnTo>
                  <a:pt x="2088381" y="1057351"/>
                </a:lnTo>
                <a:cubicBezTo>
                  <a:pt x="2093088" y="682761"/>
                  <a:pt x="1896775" y="334351"/>
                  <a:pt x="1573931" y="144321"/>
                </a:cubicBezTo>
                <a:cubicBezTo>
                  <a:pt x="1251087" y="-45710"/>
                  <a:pt x="851186" y="-48240"/>
                  <a:pt x="525963" y="137690"/>
                </a:cubicBezTo>
                <a:cubicBezTo>
                  <a:pt x="200739" y="323621"/>
                  <a:pt x="34" y="669518"/>
                  <a:pt x="0" y="1044138"/>
                </a:cubicBezTo>
                <a:lnTo>
                  <a:pt x="596402" y="1044191"/>
                </a:lnTo>
                <a:cubicBezTo>
                  <a:pt x="596416" y="883531"/>
                  <a:pt x="682491" y="735190"/>
                  <a:pt x="821967" y="655452"/>
                </a:cubicBezTo>
                <a:cubicBezTo>
                  <a:pt x="961441" y="575714"/>
                  <a:pt x="1132943" y="576800"/>
                  <a:pt x="1271398" y="658296"/>
                </a:cubicBezTo>
                <a:cubicBezTo>
                  <a:pt x="1375239" y="719419"/>
                  <a:pt x="1448557" y="818747"/>
                  <a:pt x="1477874" y="932364"/>
                </a:cubicBezTo>
                <a:lnTo>
                  <a:pt x="1491072" y="1041943"/>
                </a:lnTo>
                <a:lnTo>
                  <a:pt x="1485066" y="1041943"/>
                </a:lnTo>
                <a:cubicBezTo>
                  <a:pt x="1485066" y="1619920"/>
                  <a:pt x="1953609" y="2088463"/>
                  <a:pt x="2531586" y="2088463"/>
                </a:cubicBezTo>
                <a:close/>
              </a:path>
            </a:pathLst>
          </a:custGeom>
          <a:solidFill>
            <a:srgbClr val="F1665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7328175" y="3303636"/>
            <a:ext cx="375874" cy="416609"/>
            <a:chOff x="4006850" y="1601788"/>
            <a:chExt cx="322263" cy="357188"/>
          </a:xfrm>
          <a:solidFill>
            <a:srgbClr val="24BECA"/>
          </a:solidFill>
        </p:grpSpPr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828207" y="3335720"/>
            <a:ext cx="385569" cy="340876"/>
            <a:chOff x="5435600" y="488950"/>
            <a:chExt cx="1725613" cy="1525587"/>
          </a:xfrm>
          <a:solidFill>
            <a:srgbClr val="24BECA"/>
          </a:solidFill>
        </p:grpSpPr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6029325" y="1050925"/>
              <a:ext cx="630238" cy="963612"/>
            </a:xfrm>
            <a:custGeom>
              <a:avLst/>
              <a:gdLst>
                <a:gd name="T0" fmla="*/ 593 w 1587"/>
                <a:gd name="T1" fmla="*/ 4 h 2426"/>
                <a:gd name="T2" fmla="*/ 652 w 1587"/>
                <a:gd name="T3" fmla="*/ 31 h 2426"/>
                <a:gd name="T4" fmla="*/ 697 w 1587"/>
                <a:gd name="T5" fmla="*/ 83 h 2426"/>
                <a:gd name="T6" fmla="*/ 722 w 1587"/>
                <a:gd name="T7" fmla="*/ 151 h 2426"/>
                <a:gd name="T8" fmla="*/ 726 w 1587"/>
                <a:gd name="T9" fmla="*/ 781 h 2426"/>
                <a:gd name="T10" fmla="*/ 770 w 1587"/>
                <a:gd name="T11" fmla="*/ 740 h 2426"/>
                <a:gd name="T12" fmla="*/ 823 w 1587"/>
                <a:gd name="T13" fmla="*/ 717 h 2426"/>
                <a:gd name="T14" fmla="*/ 883 w 1587"/>
                <a:gd name="T15" fmla="*/ 717 h 2426"/>
                <a:gd name="T16" fmla="*/ 940 w 1587"/>
                <a:gd name="T17" fmla="*/ 742 h 2426"/>
                <a:gd name="T18" fmla="*/ 984 w 1587"/>
                <a:gd name="T19" fmla="*/ 786 h 2426"/>
                <a:gd name="T20" fmla="*/ 1017 w 1587"/>
                <a:gd name="T21" fmla="*/ 786 h 2426"/>
                <a:gd name="T22" fmla="*/ 1060 w 1587"/>
                <a:gd name="T23" fmla="*/ 742 h 2426"/>
                <a:gd name="T24" fmla="*/ 1116 w 1587"/>
                <a:gd name="T25" fmla="*/ 717 h 2426"/>
                <a:gd name="T26" fmla="*/ 1180 w 1587"/>
                <a:gd name="T27" fmla="*/ 719 h 2426"/>
                <a:gd name="T28" fmla="*/ 1240 w 1587"/>
                <a:gd name="T29" fmla="*/ 746 h 2426"/>
                <a:gd name="T30" fmla="*/ 1286 w 1587"/>
                <a:gd name="T31" fmla="*/ 798 h 2426"/>
                <a:gd name="T32" fmla="*/ 1311 w 1587"/>
                <a:gd name="T33" fmla="*/ 866 h 2426"/>
                <a:gd name="T34" fmla="*/ 1314 w 1587"/>
                <a:gd name="T35" fmla="*/ 913 h 2426"/>
                <a:gd name="T36" fmla="*/ 1353 w 1587"/>
                <a:gd name="T37" fmla="*/ 861 h 2426"/>
                <a:gd name="T38" fmla="*/ 1409 w 1587"/>
                <a:gd name="T39" fmla="*/ 832 h 2426"/>
                <a:gd name="T40" fmla="*/ 1471 w 1587"/>
                <a:gd name="T41" fmla="*/ 832 h 2426"/>
                <a:gd name="T42" fmla="*/ 1522 w 1587"/>
                <a:gd name="T43" fmla="*/ 857 h 2426"/>
                <a:gd name="T44" fmla="*/ 1562 w 1587"/>
                <a:gd name="T45" fmla="*/ 902 h 2426"/>
                <a:gd name="T46" fmla="*/ 1584 w 1587"/>
                <a:gd name="T47" fmla="*/ 961 h 2426"/>
                <a:gd name="T48" fmla="*/ 1587 w 1587"/>
                <a:gd name="T49" fmla="*/ 2060 h 2426"/>
                <a:gd name="T50" fmla="*/ 1574 w 1587"/>
                <a:gd name="T51" fmla="*/ 2166 h 2426"/>
                <a:gd name="T52" fmla="*/ 1538 w 1587"/>
                <a:gd name="T53" fmla="*/ 2258 h 2426"/>
                <a:gd name="T54" fmla="*/ 1482 w 1587"/>
                <a:gd name="T55" fmla="*/ 2336 h 2426"/>
                <a:gd name="T56" fmla="*/ 1409 w 1587"/>
                <a:gd name="T57" fmla="*/ 2392 h 2426"/>
                <a:gd name="T58" fmla="*/ 1324 w 1587"/>
                <a:gd name="T59" fmla="*/ 2422 h 2426"/>
                <a:gd name="T60" fmla="*/ 699 w 1587"/>
                <a:gd name="T61" fmla="*/ 2426 h 2426"/>
                <a:gd name="T62" fmla="*/ 629 w 1587"/>
                <a:gd name="T63" fmla="*/ 2414 h 2426"/>
                <a:gd name="T64" fmla="*/ 568 w 1587"/>
                <a:gd name="T65" fmla="*/ 2382 h 2426"/>
                <a:gd name="T66" fmla="*/ 514 w 1587"/>
                <a:gd name="T67" fmla="*/ 2333 h 2426"/>
                <a:gd name="T68" fmla="*/ 469 w 1587"/>
                <a:gd name="T69" fmla="*/ 2274 h 2426"/>
                <a:gd name="T70" fmla="*/ 450 w 1587"/>
                <a:gd name="T71" fmla="*/ 2246 h 2426"/>
                <a:gd name="T72" fmla="*/ 429 w 1587"/>
                <a:gd name="T73" fmla="*/ 2215 h 2426"/>
                <a:gd name="T74" fmla="*/ 413 w 1587"/>
                <a:gd name="T75" fmla="*/ 2188 h 2426"/>
                <a:gd name="T76" fmla="*/ 407 w 1587"/>
                <a:gd name="T77" fmla="*/ 2178 h 2426"/>
                <a:gd name="T78" fmla="*/ 9 w 1587"/>
                <a:gd name="T79" fmla="*/ 1344 h 2426"/>
                <a:gd name="T80" fmla="*/ 0 w 1587"/>
                <a:gd name="T81" fmla="*/ 1278 h 2426"/>
                <a:gd name="T82" fmla="*/ 12 w 1587"/>
                <a:gd name="T83" fmla="*/ 1215 h 2426"/>
                <a:gd name="T84" fmla="*/ 41 w 1587"/>
                <a:gd name="T85" fmla="*/ 1159 h 2426"/>
                <a:gd name="T86" fmla="*/ 87 w 1587"/>
                <a:gd name="T87" fmla="*/ 1117 h 2426"/>
                <a:gd name="T88" fmla="*/ 140 w 1587"/>
                <a:gd name="T89" fmla="*/ 1096 h 2426"/>
                <a:gd name="T90" fmla="*/ 197 w 1587"/>
                <a:gd name="T91" fmla="*/ 1096 h 2426"/>
                <a:gd name="T92" fmla="*/ 251 w 1587"/>
                <a:gd name="T93" fmla="*/ 1120 h 2426"/>
                <a:gd name="T94" fmla="*/ 297 w 1587"/>
                <a:gd name="T95" fmla="*/ 1163 h 2426"/>
                <a:gd name="T96" fmla="*/ 392 w 1587"/>
                <a:gd name="T97" fmla="*/ 1355 h 2426"/>
                <a:gd name="T98" fmla="*/ 395 w 1587"/>
                <a:gd name="T99" fmla="*/ 151 h 2426"/>
                <a:gd name="T100" fmla="*/ 420 w 1587"/>
                <a:gd name="T101" fmla="*/ 83 h 2426"/>
                <a:gd name="T102" fmla="*/ 466 w 1587"/>
                <a:gd name="T103" fmla="*/ 31 h 2426"/>
                <a:gd name="T104" fmla="*/ 526 w 1587"/>
                <a:gd name="T105" fmla="*/ 4 h 2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7" h="2426">
                  <a:moveTo>
                    <a:pt x="559" y="0"/>
                  </a:moveTo>
                  <a:lnTo>
                    <a:pt x="593" y="4"/>
                  </a:lnTo>
                  <a:lnTo>
                    <a:pt x="625" y="14"/>
                  </a:lnTo>
                  <a:lnTo>
                    <a:pt x="652" y="31"/>
                  </a:lnTo>
                  <a:lnTo>
                    <a:pt x="677" y="55"/>
                  </a:lnTo>
                  <a:lnTo>
                    <a:pt x="697" y="83"/>
                  </a:lnTo>
                  <a:lnTo>
                    <a:pt x="713" y="116"/>
                  </a:lnTo>
                  <a:lnTo>
                    <a:pt x="722" y="151"/>
                  </a:lnTo>
                  <a:lnTo>
                    <a:pt x="726" y="190"/>
                  </a:lnTo>
                  <a:lnTo>
                    <a:pt x="726" y="781"/>
                  </a:lnTo>
                  <a:lnTo>
                    <a:pt x="746" y="758"/>
                  </a:lnTo>
                  <a:lnTo>
                    <a:pt x="770" y="740"/>
                  </a:lnTo>
                  <a:lnTo>
                    <a:pt x="795" y="727"/>
                  </a:lnTo>
                  <a:lnTo>
                    <a:pt x="823" y="717"/>
                  </a:lnTo>
                  <a:lnTo>
                    <a:pt x="853" y="715"/>
                  </a:lnTo>
                  <a:lnTo>
                    <a:pt x="883" y="717"/>
                  </a:lnTo>
                  <a:lnTo>
                    <a:pt x="912" y="727"/>
                  </a:lnTo>
                  <a:lnTo>
                    <a:pt x="940" y="742"/>
                  </a:lnTo>
                  <a:lnTo>
                    <a:pt x="964" y="762"/>
                  </a:lnTo>
                  <a:lnTo>
                    <a:pt x="984" y="786"/>
                  </a:lnTo>
                  <a:lnTo>
                    <a:pt x="1000" y="814"/>
                  </a:lnTo>
                  <a:lnTo>
                    <a:pt x="1017" y="786"/>
                  </a:lnTo>
                  <a:lnTo>
                    <a:pt x="1037" y="762"/>
                  </a:lnTo>
                  <a:lnTo>
                    <a:pt x="1060" y="742"/>
                  </a:lnTo>
                  <a:lnTo>
                    <a:pt x="1087" y="727"/>
                  </a:lnTo>
                  <a:lnTo>
                    <a:pt x="1116" y="717"/>
                  </a:lnTo>
                  <a:lnTo>
                    <a:pt x="1147" y="715"/>
                  </a:lnTo>
                  <a:lnTo>
                    <a:pt x="1180" y="719"/>
                  </a:lnTo>
                  <a:lnTo>
                    <a:pt x="1212" y="729"/>
                  </a:lnTo>
                  <a:lnTo>
                    <a:pt x="1240" y="746"/>
                  </a:lnTo>
                  <a:lnTo>
                    <a:pt x="1265" y="770"/>
                  </a:lnTo>
                  <a:lnTo>
                    <a:pt x="1286" y="798"/>
                  </a:lnTo>
                  <a:lnTo>
                    <a:pt x="1301" y="831"/>
                  </a:lnTo>
                  <a:lnTo>
                    <a:pt x="1311" y="866"/>
                  </a:lnTo>
                  <a:lnTo>
                    <a:pt x="1314" y="905"/>
                  </a:lnTo>
                  <a:lnTo>
                    <a:pt x="1314" y="913"/>
                  </a:lnTo>
                  <a:lnTo>
                    <a:pt x="1332" y="885"/>
                  </a:lnTo>
                  <a:lnTo>
                    <a:pt x="1353" y="861"/>
                  </a:lnTo>
                  <a:lnTo>
                    <a:pt x="1380" y="844"/>
                  </a:lnTo>
                  <a:lnTo>
                    <a:pt x="1409" y="832"/>
                  </a:lnTo>
                  <a:lnTo>
                    <a:pt x="1441" y="828"/>
                  </a:lnTo>
                  <a:lnTo>
                    <a:pt x="1471" y="832"/>
                  </a:lnTo>
                  <a:lnTo>
                    <a:pt x="1499" y="841"/>
                  </a:lnTo>
                  <a:lnTo>
                    <a:pt x="1522" y="857"/>
                  </a:lnTo>
                  <a:lnTo>
                    <a:pt x="1545" y="877"/>
                  </a:lnTo>
                  <a:lnTo>
                    <a:pt x="1562" y="902"/>
                  </a:lnTo>
                  <a:lnTo>
                    <a:pt x="1577" y="930"/>
                  </a:lnTo>
                  <a:lnTo>
                    <a:pt x="1584" y="961"/>
                  </a:lnTo>
                  <a:lnTo>
                    <a:pt x="1587" y="996"/>
                  </a:lnTo>
                  <a:lnTo>
                    <a:pt x="1587" y="2060"/>
                  </a:lnTo>
                  <a:lnTo>
                    <a:pt x="1584" y="2113"/>
                  </a:lnTo>
                  <a:lnTo>
                    <a:pt x="1574" y="2166"/>
                  </a:lnTo>
                  <a:lnTo>
                    <a:pt x="1558" y="2213"/>
                  </a:lnTo>
                  <a:lnTo>
                    <a:pt x="1538" y="2258"/>
                  </a:lnTo>
                  <a:lnTo>
                    <a:pt x="1512" y="2299"/>
                  </a:lnTo>
                  <a:lnTo>
                    <a:pt x="1482" y="2336"/>
                  </a:lnTo>
                  <a:lnTo>
                    <a:pt x="1447" y="2366"/>
                  </a:lnTo>
                  <a:lnTo>
                    <a:pt x="1409" y="2392"/>
                  </a:lnTo>
                  <a:lnTo>
                    <a:pt x="1368" y="2410"/>
                  </a:lnTo>
                  <a:lnTo>
                    <a:pt x="1324" y="2422"/>
                  </a:lnTo>
                  <a:lnTo>
                    <a:pt x="1278" y="2426"/>
                  </a:lnTo>
                  <a:lnTo>
                    <a:pt x="699" y="2426"/>
                  </a:lnTo>
                  <a:lnTo>
                    <a:pt x="663" y="2422"/>
                  </a:lnTo>
                  <a:lnTo>
                    <a:pt x="629" y="2414"/>
                  </a:lnTo>
                  <a:lnTo>
                    <a:pt x="597" y="2399"/>
                  </a:lnTo>
                  <a:lnTo>
                    <a:pt x="568" y="2382"/>
                  </a:lnTo>
                  <a:lnTo>
                    <a:pt x="540" y="2360"/>
                  </a:lnTo>
                  <a:lnTo>
                    <a:pt x="514" y="2333"/>
                  </a:lnTo>
                  <a:lnTo>
                    <a:pt x="490" y="2306"/>
                  </a:lnTo>
                  <a:lnTo>
                    <a:pt x="469" y="2274"/>
                  </a:lnTo>
                  <a:lnTo>
                    <a:pt x="460" y="2261"/>
                  </a:lnTo>
                  <a:lnTo>
                    <a:pt x="450" y="2246"/>
                  </a:lnTo>
                  <a:lnTo>
                    <a:pt x="440" y="2231"/>
                  </a:lnTo>
                  <a:lnTo>
                    <a:pt x="429" y="2215"/>
                  </a:lnTo>
                  <a:lnTo>
                    <a:pt x="420" y="2200"/>
                  </a:lnTo>
                  <a:lnTo>
                    <a:pt x="413" y="2188"/>
                  </a:lnTo>
                  <a:lnTo>
                    <a:pt x="408" y="2180"/>
                  </a:lnTo>
                  <a:lnTo>
                    <a:pt x="407" y="2178"/>
                  </a:lnTo>
                  <a:lnTo>
                    <a:pt x="21" y="1376"/>
                  </a:lnTo>
                  <a:lnTo>
                    <a:pt x="9" y="1344"/>
                  </a:lnTo>
                  <a:lnTo>
                    <a:pt x="3" y="1311"/>
                  </a:lnTo>
                  <a:lnTo>
                    <a:pt x="0" y="1278"/>
                  </a:lnTo>
                  <a:lnTo>
                    <a:pt x="4" y="1246"/>
                  </a:lnTo>
                  <a:lnTo>
                    <a:pt x="12" y="1215"/>
                  </a:lnTo>
                  <a:lnTo>
                    <a:pt x="24" y="1186"/>
                  </a:lnTo>
                  <a:lnTo>
                    <a:pt x="41" y="1159"/>
                  </a:lnTo>
                  <a:lnTo>
                    <a:pt x="62" y="1136"/>
                  </a:lnTo>
                  <a:lnTo>
                    <a:pt x="87" y="1117"/>
                  </a:lnTo>
                  <a:lnTo>
                    <a:pt x="114" y="1104"/>
                  </a:lnTo>
                  <a:lnTo>
                    <a:pt x="140" y="1096"/>
                  </a:lnTo>
                  <a:lnTo>
                    <a:pt x="168" y="1093"/>
                  </a:lnTo>
                  <a:lnTo>
                    <a:pt x="197" y="1096"/>
                  </a:lnTo>
                  <a:lnTo>
                    <a:pt x="224" y="1105"/>
                  </a:lnTo>
                  <a:lnTo>
                    <a:pt x="251" y="1120"/>
                  </a:lnTo>
                  <a:lnTo>
                    <a:pt x="276" y="1138"/>
                  </a:lnTo>
                  <a:lnTo>
                    <a:pt x="297" y="1163"/>
                  </a:lnTo>
                  <a:lnTo>
                    <a:pt x="314" y="1192"/>
                  </a:lnTo>
                  <a:lnTo>
                    <a:pt x="392" y="1355"/>
                  </a:lnTo>
                  <a:lnTo>
                    <a:pt x="392" y="190"/>
                  </a:lnTo>
                  <a:lnTo>
                    <a:pt x="395" y="151"/>
                  </a:lnTo>
                  <a:lnTo>
                    <a:pt x="405" y="116"/>
                  </a:lnTo>
                  <a:lnTo>
                    <a:pt x="420" y="83"/>
                  </a:lnTo>
                  <a:lnTo>
                    <a:pt x="441" y="55"/>
                  </a:lnTo>
                  <a:lnTo>
                    <a:pt x="466" y="31"/>
                  </a:lnTo>
                  <a:lnTo>
                    <a:pt x="494" y="14"/>
                  </a:lnTo>
                  <a:lnTo>
                    <a:pt x="526" y="4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Freeform 28"/>
            <p:cNvSpPr>
              <a:spLocks noEditPoints="1"/>
            </p:cNvSpPr>
            <p:nvPr/>
          </p:nvSpPr>
          <p:spPr bwMode="auto">
            <a:xfrm>
              <a:off x="5435600" y="488950"/>
              <a:ext cx="1725613" cy="1219200"/>
            </a:xfrm>
            <a:custGeom>
              <a:avLst/>
              <a:gdLst>
                <a:gd name="T0" fmla="*/ 3978 w 4349"/>
                <a:gd name="T1" fmla="*/ 1418 h 3070"/>
                <a:gd name="T2" fmla="*/ 3920 w 4349"/>
                <a:gd name="T3" fmla="*/ 1476 h 3070"/>
                <a:gd name="T4" fmla="*/ 3911 w 4349"/>
                <a:gd name="T5" fmla="*/ 1562 h 3070"/>
                <a:gd name="T6" fmla="*/ 3955 w 4349"/>
                <a:gd name="T7" fmla="*/ 1632 h 3070"/>
                <a:gd name="T8" fmla="*/ 4035 w 4349"/>
                <a:gd name="T9" fmla="*/ 1661 h 3070"/>
                <a:gd name="T10" fmla="*/ 4114 w 4349"/>
                <a:gd name="T11" fmla="*/ 1632 h 3070"/>
                <a:gd name="T12" fmla="*/ 4159 w 4349"/>
                <a:gd name="T13" fmla="*/ 1562 h 3070"/>
                <a:gd name="T14" fmla="*/ 4150 w 4349"/>
                <a:gd name="T15" fmla="*/ 1476 h 3070"/>
                <a:gd name="T16" fmla="*/ 4091 w 4349"/>
                <a:gd name="T17" fmla="*/ 1418 h 3070"/>
                <a:gd name="T18" fmla="*/ 261 w 4349"/>
                <a:gd name="T19" fmla="*/ 0 h 3070"/>
                <a:gd name="T20" fmla="*/ 4170 w 4349"/>
                <a:gd name="T21" fmla="*/ 13 h 3070"/>
                <a:gd name="T22" fmla="*/ 4273 w 4349"/>
                <a:gd name="T23" fmla="*/ 77 h 3070"/>
                <a:gd name="T24" fmla="*/ 4336 w 4349"/>
                <a:gd name="T25" fmla="*/ 180 h 3070"/>
                <a:gd name="T26" fmla="*/ 4349 w 4349"/>
                <a:gd name="T27" fmla="*/ 2809 h 3070"/>
                <a:gd name="T28" fmla="*/ 4320 w 4349"/>
                <a:gd name="T29" fmla="*/ 2929 h 3070"/>
                <a:gd name="T30" fmla="*/ 4241 w 4349"/>
                <a:gd name="T31" fmla="*/ 3020 h 3070"/>
                <a:gd name="T32" fmla="*/ 4129 w 4349"/>
                <a:gd name="T33" fmla="*/ 3067 h 3070"/>
                <a:gd name="T34" fmla="*/ 3331 w 4349"/>
                <a:gd name="T35" fmla="*/ 3070 h 3070"/>
                <a:gd name="T36" fmla="*/ 3301 w 4349"/>
                <a:gd name="T37" fmla="*/ 3066 h 3070"/>
                <a:gd name="T38" fmla="*/ 3261 w 4349"/>
                <a:gd name="T39" fmla="*/ 3048 h 3070"/>
                <a:gd name="T40" fmla="*/ 3240 w 4349"/>
                <a:gd name="T41" fmla="*/ 3004 h 3070"/>
                <a:gd name="T42" fmla="*/ 3250 w 4349"/>
                <a:gd name="T43" fmla="*/ 2876 h 3070"/>
                <a:gd name="T44" fmla="*/ 3285 w 4349"/>
                <a:gd name="T45" fmla="*/ 2851 h 3070"/>
                <a:gd name="T46" fmla="*/ 3319 w 4349"/>
                <a:gd name="T47" fmla="*/ 2846 h 3070"/>
                <a:gd name="T48" fmla="*/ 3767 w 4349"/>
                <a:gd name="T49" fmla="*/ 2846 h 3070"/>
                <a:gd name="T50" fmla="*/ 3817 w 4349"/>
                <a:gd name="T51" fmla="*/ 2821 h 3070"/>
                <a:gd name="T52" fmla="*/ 3830 w 4349"/>
                <a:gd name="T53" fmla="*/ 286 h 3070"/>
                <a:gd name="T54" fmla="*/ 3804 w 4349"/>
                <a:gd name="T55" fmla="*/ 238 h 3070"/>
                <a:gd name="T56" fmla="*/ 477 w 4349"/>
                <a:gd name="T57" fmla="*/ 224 h 3070"/>
                <a:gd name="T58" fmla="*/ 425 w 4349"/>
                <a:gd name="T59" fmla="*/ 251 h 3070"/>
                <a:gd name="T60" fmla="*/ 413 w 4349"/>
                <a:gd name="T61" fmla="*/ 2784 h 3070"/>
                <a:gd name="T62" fmla="*/ 440 w 4349"/>
                <a:gd name="T63" fmla="*/ 2834 h 3070"/>
                <a:gd name="T64" fmla="*/ 1310 w 4349"/>
                <a:gd name="T65" fmla="*/ 2846 h 3070"/>
                <a:gd name="T66" fmla="*/ 1334 w 4349"/>
                <a:gd name="T67" fmla="*/ 2847 h 3070"/>
                <a:gd name="T68" fmla="*/ 1376 w 4349"/>
                <a:gd name="T69" fmla="*/ 2868 h 3070"/>
                <a:gd name="T70" fmla="*/ 1394 w 4349"/>
                <a:gd name="T71" fmla="*/ 2897 h 3070"/>
                <a:gd name="T72" fmla="*/ 1421 w 4349"/>
                <a:gd name="T73" fmla="*/ 2949 h 3070"/>
                <a:gd name="T74" fmla="*/ 1447 w 4349"/>
                <a:gd name="T75" fmla="*/ 3005 h 3070"/>
                <a:gd name="T76" fmla="*/ 1451 w 4349"/>
                <a:gd name="T77" fmla="*/ 3046 h 3070"/>
                <a:gd name="T78" fmla="*/ 1425 w 4349"/>
                <a:gd name="T79" fmla="*/ 3066 h 3070"/>
                <a:gd name="T80" fmla="*/ 1400 w 4349"/>
                <a:gd name="T81" fmla="*/ 3070 h 3070"/>
                <a:gd name="T82" fmla="*/ 219 w 4349"/>
                <a:gd name="T83" fmla="*/ 3067 h 3070"/>
                <a:gd name="T84" fmla="*/ 107 w 4349"/>
                <a:gd name="T85" fmla="*/ 3020 h 3070"/>
                <a:gd name="T86" fmla="*/ 29 w 4349"/>
                <a:gd name="T87" fmla="*/ 2929 h 3070"/>
                <a:gd name="T88" fmla="*/ 0 w 4349"/>
                <a:gd name="T89" fmla="*/ 2809 h 3070"/>
                <a:gd name="T90" fmla="*/ 13 w 4349"/>
                <a:gd name="T91" fmla="*/ 180 h 3070"/>
                <a:gd name="T92" fmla="*/ 77 w 4349"/>
                <a:gd name="T93" fmla="*/ 77 h 3070"/>
                <a:gd name="T94" fmla="*/ 180 w 4349"/>
                <a:gd name="T95" fmla="*/ 13 h 3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49" h="3070">
                  <a:moveTo>
                    <a:pt x="4035" y="1405"/>
                  </a:moveTo>
                  <a:lnTo>
                    <a:pt x="4005" y="1409"/>
                  </a:lnTo>
                  <a:lnTo>
                    <a:pt x="3978" y="1418"/>
                  </a:lnTo>
                  <a:lnTo>
                    <a:pt x="3955" y="1434"/>
                  </a:lnTo>
                  <a:lnTo>
                    <a:pt x="3935" y="1454"/>
                  </a:lnTo>
                  <a:lnTo>
                    <a:pt x="3920" y="1476"/>
                  </a:lnTo>
                  <a:lnTo>
                    <a:pt x="3911" y="1504"/>
                  </a:lnTo>
                  <a:lnTo>
                    <a:pt x="3907" y="1533"/>
                  </a:lnTo>
                  <a:lnTo>
                    <a:pt x="3911" y="1562"/>
                  </a:lnTo>
                  <a:lnTo>
                    <a:pt x="3920" y="1590"/>
                  </a:lnTo>
                  <a:lnTo>
                    <a:pt x="3935" y="1612"/>
                  </a:lnTo>
                  <a:lnTo>
                    <a:pt x="3955" y="1632"/>
                  </a:lnTo>
                  <a:lnTo>
                    <a:pt x="3978" y="1648"/>
                  </a:lnTo>
                  <a:lnTo>
                    <a:pt x="4005" y="1657"/>
                  </a:lnTo>
                  <a:lnTo>
                    <a:pt x="4035" y="1661"/>
                  </a:lnTo>
                  <a:lnTo>
                    <a:pt x="4064" y="1657"/>
                  </a:lnTo>
                  <a:lnTo>
                    <a:pt x="4091" y="1648"/>
                  </a:lnTo>
                  <a:lnTo>
                    <a:pt x="4114" y="1632"/>
                  </a:lnTo>
                  <a:lnTo>
                    <a:pt x="4134" y="1612"/>
                  </a:lnTo>
                  <a:lnTo>
                    <a:pt x="4150" y="1590"/>
                  </a:lnTo>
                  <a:lnTo>
                    <a:pt x="4159" y="1562"/>
                  </a:lnTo>
                  <a:lnTo>
                    <a:pt x="4162" y="1533"/>
                  </a:lnTo>
                  <a:lnTo>
                    <a:pt x="4159" y="1504"/>
                  </a:lnTo>
                  <a:lnTo>
                    <a:pt x="4150" y="1476"/>
                  </a:lnTo>
                  <a:lnTo>
                    <a:pt x="4134" y="1454"/>
                  </a:lnTo>
                  <a:lnTo>
                    <a:pt x="4114" y="1434"/>
                  </a:lnTo>
                  <a:lnTo>
                    <a:pt x="4091" y="1418"/>
                  </a:lnTo>
                  <a:lnTo>
                    <a:pt x="4064" y="1409"/>
                  </a:lnTo>
                  <a:lnTo>
                    <a:pt x="4035" y="1405"/>
                  </a:lnTo>
                  <a:close/>
                  <a:moveTo>
                    <a:pt x="261" y="0"/>
                  </a:moveTo>
                  <a:lnTo>
                    <a:pt x="4087" y="0"/>
                  </a:lnTo>
                  <a:lnTo>
                    <a:pt x="4129" y="4"/>
                  </a:lnTo>
                  <a:lnTo>
                    <a:pt x="4170" y="13"/>
                  </a:lnTo>
                  <a:lnTo>
                    <a:pt x="4207" y="29"/>
                  </a:lnTo>
                  <a:lnTo>
                    <a:pt x="4241" y="50"/>
                  </a:lnTo>
                  <a:lnTo>
                    <a:pt x="4273" y="77"/>
                  </a:lnTo>
                  <a:lnTo>
                    <a:pt x="4298" y="107"/>
                  </a:lnTo>
                  <a:lnTo>
                    <a:pt x="4320" y="141"/>
                  </a:lnTo>
                  <a:lnTo>
                    <a:pt x="4336" y="180"/>
                  </a:lnTo>
                  <a:lnTo>
                    <a:pt x="4345" y="219"/>
                  </a:lnTo>
                  <a:lnTo>
                    <a:pt x="4349" y="261"/>
                  </a:lnTo>
                  <a:lnTo>
                    <a:pt x="4349" y="2809"/>
                  </a:lnTo>
                  <a:lnTo>
                    <a:pt x="4345" y="2851"/>
                  </a:lnTo>
                  <a:lnTo>
                    <a:pt x="4336" y="2892"/>
                  </a:lnTo>
                  <a:lnTo>
                    <a:pt x="4320" y="2929"/>
                  </a:lnTo>
                  <a:lnTo>
                    <a:pt x="4298" y="2963"/>
                  </a:lnTo>
                  <a:lnTo>
                    <a:pt x="4273" y="2994"/>
                  </a:lnTo>
                  <a:lnTo>
                    <a:pt x="4241" y="3020"/>
                  </a:lnTo>
                  <a:lnTo>
                    <a:pt x="4207" y="3041"/>
                  </a:lnTo>
                  <a:lnTo>
                    <a:pt x="4170" y="3057"/>
                  </a:lnTo>
                  <a:lnTo>
                    <a:pt x="4129" y="3067"/>
                  </a:lnTo>
                  <a:lnTo>
                    <a:pt x="4087" y="3070"/>
                  </a:lnTo>
                  <a:lnTo>
                    <a:pt x="3334" y="3070"/>
                  </a:lnTo>
                  <a:lnTo>
                    <a:pt x="3331" y="3070"/>
                  </a:lnTo>
                  <a:lnTo>
                    <a:pt x="3325" y="3070"/>
                  </a:lnTo>
                  <a:lnTo>
                    <a:pt x="3314" y="3069"/>
                  </a:lnTo>
                  <a:lnTo>
                    <a:pt x="3301" y="3066"/>
                  </a:lnTo>
                  <a:lnTo>
                    <a:pt x="3288" y="3062"/>
                  </a:lnTo>
                  <a:lnTo>
                    <a:pt x="3273" y="3057"/>
                  </a:lnTo>
                  <a:lnTo>
                    <a:pt x="3261" y="3048"/>
                  </a:lnTo>
                  <a:lnTo>
                    <a:pt x="3251" y="3037"/>
                  </a:lnTo>
                  <a:lnTo>
                    <a:pt x="3243" y="3023"/>
                  </a:lnTo>
                  <a:lnTo>
                    <a:pt x="3240" y="3004"/>
                  </a:lnTo>
                  <a:lnTo>
                    <a:pt x="3240" y="2912"/>
                  </a:lnTo>
                  <a:lnTo>
                    <a:pt x="3243" y="2892"/>
                  </a:lnTo>
                  <a:lnTo>
                    <a:pt x="3250" y="2876"/>
                  </a:lnTo>
                  <a:lnTo>
                    <a:pt x="3260" y="2864"/>
                  </a:lnTo>
                  <a:lnTo>
                    <a:pt x="3272" y="2856"/>
                  </a:lnTo>
                  <a:lnTo>
                    <a:pt x="3285" y="2851"/>
                  </a:lnTo>
                  <a:lnTo>
                    <a:pt x="3298" y="2847"/>
                  </a:lnTo>
                  <a:lnTo>
                    <a:pt x="3310" y="2846"/>
                  </a:lnTo>
                  <a:lnTo>
                    <a:pt x="3319" y="2846"/>
                  </a:lnTo>
                  <a:lnTo>
                    <a:pt x="3326" y="2846"/>
                  </a:lnTo>
                  <a:lnTo>
                    <a:pt x="3329" y="2846"/>
                  </a:lnTo>
                  <a:lnTo>
                    <a:pt x="3767" y="2846"/>
                  </a:lnTo>
                  <a:lnTo>
                    <a:pt x="3787" y="2843"/>
                  </a:lnTo>
                  <a:lnTo>
                    <a:pt x="3804" y="2834"/>
                  </a:lnTo>
                  <a:lnTo>
                    <a:pt x="3817" y="2821"/>
                  </a:lnTo>
                  <a:lnTo>
                    <a:pt x="3827" y="2804"/>
                  </a:lnTo>
                  <a:lnTo>
                    <a:pt x="3830" y="2784"/>
                  </a:lnTo>
                  <a:lnTo>
                    <a:pt x="3830" y="286"/>
                  </a:lnTo>
                  <a:lnTo>
                    <a:pt x="3827" y="268"/>
                  </a:lnTo>
                  <a:lnTo>
                    <a:pt x="3817" y="251"/>
                  </a:lnTo>
                  <a:lnTo>
                    <a:pt x="3804" y="238"/>
                  </a:lnTo>
                  <a:lnTo>
                    <a:pt x="3787" y="228"/>
                  </a:lnTo>
                  <a:lnTo>
                    <a:pt x="3767" y="224"/>
                  </a:lnTo>
                  <a:lnTo>
                    <a:pt x="477" y="224"/>
                  </a:lnTo>
                  <a:lnTo>
                    <a:pt x="457" y="228"/>
                  </a:lnTo>
                  <a:lnTo>
                    <a:pt x="440" y="238"/>
                  </a:lnTo>
                  <a:lnTo>
                    <a:pt x="425" y="251"/>
                  </a:lnTo>
                  <a:lnTo>
                    <a:pt x="417" y="268"/>
                  </a:lnTo>
                  <a:lnTo>
                    <a:pt x="413" y="286"/>
                  </a:lnTo>
                  <a:lnTo>
                    <a:pt x="413" y="2784"/>
                  </a:lnTo>
                  <a:lnTo>
                    <a:pt x="417" y="2804"/>
                  </a:lnTo>
                  <a:lnTo>
                    <a:pt x="425" y="2821"/>
                  </a:lnTo>
                  <a:lnTo>
                    <a:pt x="440" y="2834"/>
                  </a:lnTo>
                  <a:lnTo>
                    <a:pt x="457" y="2843"/>
                  </a:lnTo>
                  <a:lnTo>
                    <a:pt x="477" y="2846"/>
                  </a:lnTo>
                  <a:lnTo>
                    <a:pt x="1310" y="2846"/>
                  </a:lnTo>
                  <a:lnTo>
                    <a:pt x="1312" y="2846"/>
                  </a:lnTo>
                  <a:lnTo>
                    <a:pt x="1322" y="2846"/>
                  </a:lnTo>
                  <a:lnTo>
                    <a:pt x="1334" y="2847"/>
                  </a:lnTo>
                  <a:lnTo>
                    <a:pt x="1348" y="2851"/>
                  </a:lnTo>
                  <a:lnTo>
                    <a:pt x="1363" y="2858"/>
                  </a:lnTo>
                  <a:lnTo>
                    <a:pt x="1376" y="2868"/>
                  </a:lnTo>
                  <a:lnTo>
                    <a:pt x="1386" y="2883"/>
                  </a:lnTo>
                  <a:lnTo>
                    <a:pt x="1389" y="2888"/>
                  </a:lnTo>
                  <a:lnTo>
                    <a:pt x="1394" y="2897"/>
                  </a:lnTo>
                  <a:lnTo>
                    <a:pt x="1402" y="2912"/>
                  </a:lnTo>
                  <a:lnTo>
                    <a:pt x="1412" y="2930"/>
                  </a:lnTo>
                  <a:lnTo>
                    <a:pt x="1421" y="2949"/>
                  </a:lnTo>
                  <a:lnTo>
                    <a:pt x="1430" y="2968"/>
                  </a:lnTo>
                  <a:lnTo>
                    <a:pt x="1439" y="2988"/>
                  </a:lnTo>
                  <a:lnTo>
                    <a:pt x="1447" y="3005"/>
                  </a:lnTo>
                  <a:lnTo>
                    <a:pt x="1452" y="3019"/>
                  </a:lnTo>
                  <a:lnTo>
                    <a:pt x="1454" y="3034"/>
                  </a:lnTo>
                  <a:lnTo>
                    <a:pt x="1451" y="3046"/>
                  </a:lnTo>
                  <a:lnTo>
                    <a:pt x="1445" y="3056"/>
                  </a:lnTo>
                  <a:lnTo>
                    <a:pt x="1435" y="3062"/>
                  </a:lnTo>
                  <a:lnTo>
                    <a:pt x="1425" y="3066"/>
                  </a:lnTo>
                  <a:lnTo>
                    <a:pt x="1414" y="3069"/>
                  </a:lnTo>
                  <a:lnTo>
                    <a:pt x="1406" y="3070"/>
                  </a:lnTo>
                  <a:lnTo>
                    <a:pt x="1400" y="3070"/>
                  </a:lnTo>
                  <a:lnTo>
                    <a:pt x="1397" y="3070"/>
                  </a:lnTo>
                  <a:lnTo>
                    <a:pt x="261" y="3070"/>
                  </a:lnTo>
                  <a:lnTo>
                    <a:pt x="219" y="3067"/>
                  </a:lnTo>
                  <a:lnTo>
                    <a:pt x="180" y="3057"/>
                  </a:lnTo>
                  <a:lnTo>
                    <a:pt x="141" y="3041"/>
                  </a:lnTo>
                  <a:lnTo>
                    <a:pt x="107" y="3020"/>
                  </a:lnTo>
                  <a:lnTo>
                    <a:pt x="77" y="2994"/>
                  </a:lnTo>
                  <a:lnTo>
                    <a:pt x="50" y="2963"/>
                  </a:lnTo>
                  <a:lnTo>
                    <a:pt x="29" y="2929"/>
                  </a:lnTo>
                  <a:lnTo>
                    <a:pt x="13" y="2892"/>
                  </a:lnTo>
                  <a:lnTo>
                    <a:pt x="4" y="2851"/>
                  </a:lnTo>
                  <a:lnTo>
                    <a:pt x="0" y="2809"/>
                  </a:lnTo>
                  <a:lnTo>
                    <a:pt x="0" y="261"/>
                  </a:lnTo>
                  <a:lnTo>
                    <a:pt x="4" y="219"/>
                  </a:lnTo>
                  <a:lnTo>
                    <a:pt x="13" y="180"/>
                  </a:lnTo>
                  <a:lnTo>
                    <a:pt x="29" y="141"/>
                  </a:lnTo>
                  <a:lnTo>
                    <a:pt x="50" y="107"/>
                  </a:lnTo>
                  <a:lnTo>
                    <a:pt x="77" y="77"/>
                  </a:lnTo>
                  <a:lnTo>
                    <a:pt x="107" y="50"/>
                  </a:lnTo>
                  <a:lnTo>
                    <a:pt x="141" y="29"/>
                  </a:lnTo>
                  <a:lnTo>
                    <a:pt x="180" y="13"/>
                  </a:lnTo>
                  <a:lnTo>
                    <a:pt x="219" y="4"/>
                  </a:lnTo>
                  <a:lnTo>
                    <a:pt x="2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6" name="Freeform 35"/>
          <p:cNvSpPr>
            <a:spLocks noEditPoints="1"/>
          </p:cNvSpPr>
          <p:nvPr/>
        </p:nvSpPr>
        <p:spPr bwMode="auto">
          <a:xfrm>
            <a:off x="4333852" y="3366919"/>
            <a:ext cx="385569" cy="290290"/>
          </a:xfrm>
          <a:custGeom>
            <a:avLst/>
            <a:gdLst>
              <a:gd name="T0" fmla="*/ 1302 w 3466"/>
              <a:gd name="T1" fmla="*/ 2304 h 2604"/>
              <a:gd name="T2" fmla="*/ 1340 w 3466"/>
              <a:gd name="T3" fmla="*/ 2364 h 2604"/>
              <a:gd name="T4" fmla="*/ 1408 w 3466"/>
              <a:gd name="T5" fmla="*/ 2387 h 2604"/>
              <a:gd name="T6" fmla="*/ 2106 w 3466"/>
              <a:gd name="T7" fmla="*/ 2377 h 2604"/>
              <a:gd name="T8" fmla="*/ 2155 w 3466"/>
              <a:gd name="T9" fmla="*/ 2326 h 2604"/>
              <a:gd name="T10" fmla="*/ 3303 w 3466"/>
              <a:gd name="T11" fmla="*/ 2278 h 2604"/>
              <a:gd name="T12" fmla="*/ 3394 w 3466"/>
              <a:gd name="T13" fmla="*/ 2306 h 2604"/>
              <a:gd name="T14" fmla="*/ 3453 w 3466"/>
              <a:gd name="T15" fmla="*/ 2378 h 2604"/>
              <a:gd name="T16" fmla="*/ 3462 w 3466"/>
              <a:gd name="T17" fmla="*/ 2474 h 2604"/>
              <a:gd name="T18" fmla="*/ 3419 w 3466"/>
              <a:gd name="T19" fmla="*/ 2556 h 2604"/>
              <a:gd name="T20" fmla="*/ 3335 w 3466"/>
              <a:gd name="T21" fmla="*/ 2601 h 2604"/>
              <a:gd name="T22" fmla="*/ 130 w 3466"/>
              <a:gd name="T23" fmla="*/ 2601 h 2604"/>
              <a:gd name="T24" fmla="*/ 48 w 3466"/>
              <a:gd name="T25" fmla="*/ 2556 h 2604"/>
              <a:gd name="T26" fmla="*/ 3 w 3466"/>
              <a:gd name="T27" fmla="*/ 2474 h 2604"/>
              <a:gd name="T28" fmla="*/ 13 w 3466"/>
              <a:gd name="T29" fmla="*/ 2378 h 2604"/>
              <a:gd name="T30" fmla="*/ 71 w 3466"/>
              <a:gd name="T31" fmla="*/ 2306 h 2604"/>
              <a:gd name="T32" fmla="*/ 162 w 3466"/>
              <a:gd name="T33" fmla="*/ 2278 h 2604"/>
              <a:gd name="T34" fmla="*/ 277 w 3466"/>
              <a:gd name="T35" fmla="*/ 229 h 2604"/>
              <a:gd name="T36" fmla="*/ 228 w 3466"/>
              <a:gd name="T37" fmla="*/ 278 h 2604"/>
              <a:gd name="T38" fmla="*/ 217 w 3466"/>
              <a:gd name="T39" fmla="*/ 1737 h 2604"/>
              <a:gd name="T40" fmla="*/ 240 w 3466"/>
              <a:gd name="T41" fmla="*/ 1804 h 2604"/>
              <a:gd name="T42" fmla="*/ 300 w 3466"/>
              <a:gd name="T43" fmla="*/ 1842 h 2604"/>
              <a:gd name="T44" fmla="*/ 3166 w 3466"/>
              <a:gd name="T45" fmla="*/ 1842 h 2604"/>
              <a:gd name="T46" fmla="*/ 3226 w 3466"/>
              <a:gd name="T47" fmla="*/ 1804 h 2604"/>
              <a:gd name="T48" fmla="*/ 3249 w 3466"/>
              <a:gd name="T49" fmla="*/ 1737 h 2604"/>
              <a:gd name="T50" fmla="*/ 3238 w 3466"/>
              <a:gd name="T51" fmla="*/ 278 h 2604"/>
              <a:gd name="T52" fmla="*/ 3188 w 3466"/>
              <a:gd name="T53" fmla="*/ 229 h 2604"/>
              <a:gd name="T54" fmla="*/ 324 w 3466"/>
              <a:gd name="T55" fmla="*/ 217 h 2604"/>
              <a:gd name="T56" fmla="*/ 3185 w 3466"/>
              <a:gd name="T57" fmla="*/ 3 h 2604"/>
              <a:gd name="T58" fmla="*/ 3305 w 3466"/>
              <a:gd name="T59" fmla="*/ 45 h 2604"/>
              <a:gd name="T60" fmla="*/ 3398 w 3466"/>
              <a:gd name="T61" fmla="*/ 126 h 2604"/>
              <a:gd name="T62" fmla="*/ 3455 w 3466"/>
              <a:gd name="T63" fmla="*/ 238 h 2604"/>
              <a:gd name="T64" fmla="*/ 3466 w 3466"/>
              <a:gd name="T65" fmla="*/ 1737 h 2604"/>
              <a:gd name="T66" fmla="*/ 3440 w 3466"/>
              <a:gd name="T67" fmla="*/ 1863 h 2604"/>
              <a:gd name="T68" fmla="*/ 3371 w 3466"/>
              <a:gd name="T69" fmla="*/ 1966 h 2604"/>
              <a:gd name="T70" fmla="*/ 3267 w 3466"/>
              <a:gd name="T71" fmla="*/ 2036 h 2604"/>
              <a:gd name="T72" fmla="*/ 3140 w 3466"/>
              <a:gd name="T73" fmla="*/ 2061 h 2604"/>
              <a:gd name="T74" fmla="*/ 239 w 3466"/>
              <a:gd name="T75" fmla="*/ 2050 h 2604"/>
              <a:gd name="T76" fmla="*/ 127 w 3466"/>
              <a:gd name="T77" fmla="*/ 1994 h 2604"/>
              <a:gd name="T78" fmla="*/ 45 w 3466"/>
              <a:gd name="T79" fmla="*/ 1900 h 2604"/>
              <a:gd name="T80" fmla="*/ 3 w 3466"/>
              <a:gd name="T81" fmla="*/ 1780 h 2604"/>
              <a:gd name="T82" fmla="*/ 3 w 3466"/>
              <a:gd name="T83" fmla="*/ 281 h 2604"/>
              <a:gd name="T84" fmla="*/ 45 w 3466"/>
              <a:gd name="T85" fmla="*/ 161 h 2604"/>
              <a:gd name="T86" fmla="*/ 127 w 3466"/>
              <a:gd name="T87" fmla="*/ 67 h 2604"/>
              <a:gd name="T88" fmla="*/ 239 w 3466"/>
              <a:gd name="T89" fmla="*/ 12 h 2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466" h="2604">
                <a:moveTo>
                  <a:pt x="162" y="2278"/>
                </a:moveTo>
                <a:lnTo>
                  <a:pt x="1300" y="2278"/>
                </a:lnTo>
                <a:lnTo>
                  <a:pt x="1302" y="2304"/>
                </a:lnTo>
                <a:lnTo>
                  <a:pt x="1311" y="2326"/>
                </a:lnTo>
                <a:lnTo>
                  <a:pt x="1324" y="2347"/>
                </a:lnTo>
                <a:lnTo>
                  <a:pt x="1340" y="2364"/>
                </a:lnTo>
                <a:lnTo>
                  <a:pt x="1360" y="2377"/>
                </a:lnTo>
                <a:lnTo>
                  <a:pt x="1383" y="2384"/>
                </a:lnTo>
                <a:lnTo>
                  <a:pt x="1408" y="2387"/>
                </a:lnTo>
                <a:lnTo>
                  <a:pt x="2058" y="2387"/>
                </a:lnTo>
                <a:lnTo>
                  <a:pt x="2082" y="2384"/>
                </a:lnTo>
                <a:lnTo>
                  <a:pt x="2106" y="2377"/>
                </a:lnTo>
                <a:lnTo>
                  <a:pt x="2126" y="2364"/>
                </a:lnTo>
                <a:lnTo>
                  <a:pt x="2142" y="2347"/>
                </a:lnTo>
                <a:lnTo>
                  <a:pt x="2155" y="2326"/>
                </a:lnTo>
                <a:lnTo>
                  <a:pt x="2163" y="2304"/>
                </a:lnTo>
                <a:lnTo>
                  <a:pt x="2166" y="2278"/>
                </a:lnTo>
                <a:lnTo>
                  <a:pt x="3303" y="2278"/>
                </a:lnTo>
                <a:lnTo>
                  <a:pt x="3335" y="2282"/>
                </a:lnTo>
                <a:lnTo>
                  <a:pt x="3366" y="2291"/>
                </a:lnTo>
                <a:lnTo>
                  <a:pt x="3394" y="2306"/>
                </a:lnTo>
                <a:lnTo>
                  <a:pt x="3419" y="2326"/>
                </a:lnTo>
                <a:lnTo>
                  <a:pt x="3438" y="2350"/>
                </a:lnTo>
                <a:lnTo>
                  <a:pt x="3453" y="2378"/>
                </a:lnTo>
                <a:lnTo>
                  <a:pt x="3462" y="2409"/>
                </a:lnTo>
                <a:lnTo>
                  <a:pt x="3466" y="2441"/>
                </a:lnTo>
                <a:lnTo>
                  <a:pt x="3462" y="2474"/>
                </a:lnTo>
                <a:lnTo>
                  <a:pt x="3453" y="2505"/>
                </a:lnTo>
                <a:lnTo>
                  <a:pt x="3438" y="2533"/>
                </a:lnTo>
                <a:lnTo>
                  <a:pt x="3419" y="2556"/>
                </a:lnTo>
                <a:lnTo>
                  <a:pt x="3394" y="2576"/>
                </a:lnTo>
                <a:lnTo>
                  <a:pt x="3366" y="2591"/>
                </a:lnTo>
                <a:lnTo>
                  <a:pt x="3335" y="2601"/>
                </a:lnTo>
                <a:lnTo>
                  <a:pt x="3303" y="2604"/>
                </a:lnTo>
                <a:lnTo>
                  <a:pt x="162" y="2604"/>
                </a:lnTo>
                <a:lnTo>
                  <a:pt x="130" y="2601"/>
                </a:lnTo>
                <a:lnTo>
                  <a:pt x="99" y="2591"/>
                </a:lnTo>
                <a:lnTo>
                  <a:pt x="71" y="2576"/>
                </a:lnTo>
                <a:lnTo>
                  <a:pt x="48" y="2556"/>
                </a:lnTo>
                <a:lnTo>
                  <a:pt x="28" y="2533"/>
                </a:lnTo>
                <a:lnTo>
                  <a:pt x="13" y="2505"/>
                </a:lnTo>
                <a:lnTo>
                  <a:pt x="3" y="2474"/>
                </a:lnTo>
                <a:lnTo>
                  <a:pt x="0" y="2441"/>
                </a:lnTo>
                <a:lnTo>
                  <a:pt x="3" y="2409"/>
                </a:lnTo>
                <a:lnTo>
                  <a:pt x="13" y="2378"/>
                </a:lnTo>
                <a:lnTo>
                  <a:pt x="28" y="2350"/>
                </a:lnTo>
                <a:lnTo>
                  <a:pt x="48" y="2326"/>
                </a:lnTo>
                <a:lnTo>
                  <a:pt x="71" y="2306"/>
                </a:lnTo>
                <a:lnTo>
                  <a:pt x="99" y="2291"/>
                </a:lnTo>
                <a:lnTo>
                  <a:pt x="130" y="2282"/>
                </a:lnTo>
                <a:lnTo>
                  <a:pt x="162" y="2278"/>
                </a:lnTo>
                <a:close/>
                <a:moveTo>
                  <a:pt x="324" y="217"/>
                </a:moveTo>
                <a:lnTo>
                  <a:pt x="300" y="220"/>
                </a:lnTo>
                <a:lnTo>
                  <a:pt x="277" y="229"/>
                </a:lnTo>
                <a:lnTo>
                  <a:pt x="257" y="240"/>
                </a:lnTo>
                <a:lnTo>
                  <a:pt x="240" y="257"/>
                </a:lnTo>
                <a:lnTo>
                  <a:pt x="228" y="278"/>
                </a:lnTo>
                <a:lnTo>
                  <a:pt x="220" y="300"/>
                </a:lnTo>
                <a:lnTo>
                  <a:pt x="217" y="325"/>
                </a:lnTo>
                <a:lnTo>
                  <a:pt x="217" y="1737"/>
                </a:lnTo>
                <a:lnTo>
                  <a:pt x="220" y="1761"/>
                </a:lnTo>
                <a:lnTo>
                  <a:pt x="228" y="1784"/>
                </a:lnTo>
                <a:lnTo>
                  <a:pt x="240" y="1804"/>
                </a:lnTo>
                <a:lnTo>
                  <a:pt x="257" y="1821"/>
                </a:lnTo>
                <a:lnTo>
                  <a:pt x="277" y="1834"/>
                </a:lnTo>
                <a:lnTo>
                  <a:pt x="300" y="1842"/>
                </a:lnTo>
                <a:lnTo>
                  <a:pt x="324" y="1844"/>
                </a:lnTo>
                <a:lnTo>
                  <a:pt x="3140" y="1844"/>
                </a:lnTo>
                <a:lnTo>
                  <a:pt x="3166" y="1842"/>
                </a:lnTo>
                <a:lnTo>
                  <a:pt x="3188" y="1834"/>
                </a:lnTo>
                <a:lnTo>
                  <a:pt x="3209" y="1821"/>
                </a:lnTo>
                <a:lnTo>
                  <a:pt x="3226" y="1804"/>
                </a:lnTo>
                <a:lnTo>
                  <a:pt x="3238" y="1784"/>
                </a:lnTo>
                <a:lnTo>
                  <a:pt x="3246" y="1761"/>
                </a:lnTo>
                <a:lnTo>
                  <a:pt x="3249" y="1737"/>
                </a:lnTo>
                <a:lnTo>
                  <a:pt x="3249" y="325"/>
                </a:lnTo>
                <a:lnTo>
                  <a:pt x="3246" y="300"/>
                </a:lnTo>
                <a:lnTo>
                  <a:pt x="3238" y="278"/>
                </a:lnTo>
                <a:lnTo>
                  <a:pt x="3226" y="257"/>
                </a:lnTo>
                <a:lnTo>
                  <a:pt x="3209" y="240"/>
                </a:lnTo>
                <a:lnTo>
                  <a:pt x="3188" y="229"/>
                </a:lnTo>
                <a:lnTo>
                  <a:pt x="3166" y="220"/>
                </a:lnTo>
                <a:lnTo>
                  <a:pt x="3140" y="217"/>
                </a:lnTo>
                <a:lnTo>
                  <a:pt x="324" y="217"/>
                </a:lnTo>
                <a:close/>
                <a:moveTo>
                  <a:pt x="324" y="0"/>
                </a:moveTo>
                <a:lnTo>
                  <a:pt x="3140" y="0"/>
                </a:lnTo>
                <a:lnTo>
                  <a:pt x="3185" y="3"/>
                </a:lnTo>
                <a:lnTo>
                  <a:pt x="3227" y="12"/>
                </a:lnTo>
                <a:lnTo>
                  <a:pt x="3267" y="26"/>
                </a:lnTo>
                <a:lnTo>
                  <a:pt x="3305" y="45"/>
                </a:lnTo>
                <a:lnTo>
                  <a:pt x="3340" y="67"/>
                </a:lnTo>
                <a:lnTo>
                  <a:pt x="3371" y="95"/>
                </a:lnTo>
                <a:lnTo>
                  <a:pt x="3398" y="126"/>
                </a:lnTo>
                <a:lnTo>
                  <a:pt x="3422" y="161"/>
                </a:lnTo>
                <a:lnTo>
                  <a:pt x="3440" y="199"/>
                </a:lnTo>
                <a:lnTo>
                  <a:pt x="3455" y="238"/>
                </a:lnTo>
                <a:lnTo>
                  <a:pt x="3463" y="281"/>
                </a:lnTo>
                <a:lnTo>
                  <a:pt x="3466" y="325"/>
                </a:lnTo>
                <a:lnTo>
                  <a:pt x="3466" y="1737"/>
                </a:lnTo>
                <a:lnTo>
                  <a:pt x="3463" y="1780"/>
                </a:lnTo>
                <a:lnTo>
                  <a:pt x="3455" y="1822"/>
                </a:lnTo>
                <a:lnTo>
                  <a:pt x="3440" y="1863"/>
                </a:lnTo>
                <a:lnTo>
                  <a:pt x="3422" y="1900"/>
                </a:lnTo>
                <a:lnTo>
                  <a:pt x="3398" y="1935"/>
                </a:lnTo>
                <a:lnTo>
                  <a:pt x="3371" y="1966"/>
                </a:lnTo>
                <a:lnTo>
                  <a:pt x="3340" y="1994"/>
                </a:lnTo>
                <a:lnTo>
                  <a:pt x="3305" y="2017"/>
                </a:lnTo>
                <a:lnTo>
                  <a:pt x="3267" y="2036"/>
                </a:lnTo>
                <a:lnTo>
                  <a:pt x="3227" y="2050"/>
                </a:lnTo>
                <a:lnTo>
                  <a:pt x="3185" y="2058"/>
                </a:lnTo>
                <a:lnTo>
                  <a:pt x="3140" y="2061"/>
                </a:lnTo>
                <a:lnTo>
                  <a:pt x="324" y="2061"/>
                </a:lnTo>
                <a:lnTo>
                  <a:pt x="281" y="2058"/>
                </a:lnTo>
                <a:lnTo>
                  <a:pt x="239" y="2050"/>
                </a:lnTo>
                <a:lnTo>
                  <a:pt x="198" y="2036"/>
                </a:lnTo>
                <a:lnTo>
                  <a:pt x="161" y="2017"/>
                </a:lnTo>
                <a:lnTo>
                  <a:pt x="127" y="1994"/>
                </a:lnTo>
                <a:lnTo>
                  <a:pt x="95" y="1966"/>
                </a:lnTo>
                <a:lnTo>
                  <a:pt x="68" y="1935"/>
                </a:lnTo>
                <a:lnTo>
                  <a:pt x="45" y="1900"/>
                </a:lnTo>
                <a:lnTo>
                  <a:pt x="26" y="1863"/>
                </a:lnTo>
                <a:lnTo>
                  <a:pt x="12" y="1822"/>
                </a:lnTo>
                <a:lnTo>
                  <a:pt x="3" y="1780"/>
                </a:lnTo>
                <a:lnTo>
                  <a:pt x="0" y="1737"/>
                </a:lnTo>
                <a:lnTo>
                  <a:pt x="0" y="325"/>
                </a:lnTo>
                <a:lnTo>
                  <a:pt x="3" y="281"/>
                </a:lnTo>
                <a:lnTo>
                  <a:pt x="12" y="238"/>
                </a:lnTo>
                <a:lnTo>
                  <a:pt x="26" y="199"/>
                </a:lnTo>
                <a:lnTo>
                  <a:pt x="45" y="161"/>
                </a:lnTo>
                <a:lnTo>
                  <a:pt x="68" y="126"/>
                </a:lnTo>
                <a:lnTo>
                  <a:pt x="95" y="95"/>
                </a:lnTo>
                <a:lnTo>
                  <a:pt x="127" y="67"/>
                </a:lnTo>
                <a:lnTo>
                  <a:pt x="161" y="45"/>
                </a:lnTo>
                <a:lnTo>
                  <a:pt x="198" y="26"/>
                </a:lnTo>
                <a:lnTo>
                  <a:pt x="239" y="12"/>
                </a:lnTo>
                <a:lnTo>
                  <a:pt x="281" y="3"/>
                </a:lnTo>
                <a:lnTo>
                  <a:pt x="324" y="0"/>
                </a:lnTo>
                <a:close/>
              </a:path>
            </a:pathLst>
          </a:custGeom>
          <a:solidFill>
            <a:srgbClr val="24BE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Freeform 41"/>
          <p:cNvSpPr>
            <a:spLocks noEditPoints="1"/>
          </p:cNvSpPr>
          <p:nvPr/>
        </p:nvSpPr>
        <p:spPr bwMode="auto">
          <a:xfrm>
            <a:off x="2835401" y="3317211"/>
            <a:ext cx="385959" cy="338661"/>
          </a:xfrm>
          <a:custGeom>
            <a:avLst/>
            <a:gdLst>
              <a:gd name="T0" fmla="*/ 2885 w 3261"/>
              <a:gd name="T1" fmla="*/ 2237 h 2864"/>
              <a:gd name="T2" fmla="*/ 2509 w 3261"/>
              <a:gd name="T3" fmla="*/ 2488 h 2864"/>
              <a:gd name="T4" fmla="*/ 376 w 3261"/>
              <a:gd name="T5" fmla="*/ 2488 h 2864"/>
              <a:gd name="T6" fmla="*/ 2383 w 3261"/>
              <a:gd name="T7" fmla="*/ 1862 h 2864"/>
              <a:gd name="T8" fmla="*/ 2383 w 3261"/>
              <a:gd name="T9" fmla="*/ 1862 h 2864"/>
              <a:gd name="T10" fmla="*/ 2258 w 3261"/>
              <a:gd name="T11" fmla="*/ 1862 h 2864"/>
              <a:gd name="T12" fmla="*/ 1882 w 3261"/>
              <a:gd name="T13" fmla="*/ 2113 h 2864"/>
              <a:gd name="T14" fmla="*/ 1255 w 3261"/>
              <a:gd name="T15" fmla="*/ 2113 h 2864"/>
              <a:gd name="T16" fmla="*/ 878 w 3261"/>
              <a:gd name="T17" fmla="*/ 1862 h 2864"/>
              <a:gd name="T18" fmla="*/ 878 w 3261"/>
              <a:gd name="T19" fmla="*/ 1862 h 2864"/>
              <a:gd name="T20" fmla="*/ 752 w 3261"/>
              <a:gd name="T21" fmla="*/ 1862 h 2864"/>
              <a:gd name="T22" fmla="*/ 2509 w 3261"/>
              <a:gd name="T23" fmla="*/ 1736 h 2864"/>
              <a:gd name="T24" fmla="*/ 1882 w 3261"/>
              <a:gd name="T25" fmla="*/ 1736 h 2864"/>
              <a:gd name="T26" fmla="*/ 1506 w 3261"/>
              <a:gd name="T27" fmla="*/ 1486 h 2864"/>
              <a:gd name="T28" fmla="*/ 1506 w 3261"/>
              <a:gd name="T29" fmla="*/ 1486 h 2864"/>
              <a:gd name="T30" fmla="*/ 1380 w 3261"/>
              <a:gd name="T31" fmla="*/ 1486 h 2864"/>
              <a:gd name="T32" fmla="*/ 1003 w 3261"/>
              <a:gd name="T33" fmla="*/ 1736 h 2864"/>
              <a:gd name="T34" fmla="*/ 376 w 3261"/>
              <a:gd name="T35" fmla="*/ 1736 h 2864"/>
              <a:gd name="T36" fmla="*/ 2634 w 3261"/>
              <a:gd name="T37" fmla="*/ 1485 h 2864"/>
              <a:gd name="T38" fmla="*/ 2634 w 3261"/>
              <a:gd name="T39" fmla="*/ 1485 h 2864"/>
              <a:gd name="T40" fmla="*/ 2576 w 3261"/>
              <a:gd name="T41" fmla="*/ 23 h 2864"/>
              <a:gd name="T42" fmla="*/ 2616 w 3261"/>
              <a:gd name="T43" fmla="*/ 106 h 2864"/>
              <a:gd name="T44" fmla="*/ 2594 w 3261"/>
              <a:gd name="T45" fmla="*/ 328 h 2864"/>
              <a:gd name="T46" fmla="*/ 2534 w 3261"/>
              <a:gd name="T47" fmla="*/ 485 h 2864"/>
              <a:gd name="T48" fmla="*/ 2446 w 3261"/>
              <a:gd name="T49" fmla="*/ 591 h 2864"/>
              <a:gd name="T50" fmla="*/ 2340 w 3261"/>
              <a:gd name="T51" fmla="*/ 655 h 2864"/>
              <a:gd name="T52" fmla="*/ 2225 w 3261"/>
              <a:gd name="T53" fmla="*/ 692 h 2864"/>
              <a:gd name="T54" fmla="*/ 2111 w 3261"/>
              <a:gd name="T55" fmla="*/ 713 h 2864"/>
              <a:gd name="T56" fmla="*/ 1988 w 3261"/>
              <a:gd name="T57" fmla="*/ 731 h 2864"/>
              <a:gd name="T58" fmla="*/ 1882 w 3261"/>
              <a:gd name="T59" fmla="*/ 761 h 2864"/>
              <a:gd name="T60" fmla="*/ 1803 w 3261"/>
              <a:gd name="T61" fmla="*/ 822 h 2864"/>
              <a:gd name="T62" fmla="*/ 1755 w 3261"/>
              <a:gd name="T63" fmla="*/ 931 h 2864"/>
              <a:gd name="T64" fmla="*/ 1738 w 3261"/>
              <a:gd name="T65" fmla="*/ 1109 h 2864"/>
              <a:gd name="T66" fmla="*/ 3021 w 3261"/>
              <a:gd name="T67" fmla="*/ 1135 h 2864"/>
              <a:gd name="T68" fmla="*/ 3167 w 3261"/>
              <a:gd name="T69" fmla="*/ 1236 h 2864"/>
              <a:gd name="T70" fmla="*/ 3250 w 3261"/>
              <a:gd name="T71" fmla="*/ 1393 h 2864"/>
              <a:gd name="T72" fmla="*/ 3258 w 3261"/>
              <a:gd name="T73" fmla="*/ 2535 h 2864"/>
              <a:gd name="T74" fmla="*/ 3194 w 3261"/>
              <a:gd name="T75" fmla="*/ 2702 h 2864"/>
              <a:gd name="T76" fmla="*/ 3062 w 3261"/>
              <a:gd name="T77" fmla="*/ 2820 h 2864"/>
              <a:gd name="T78" fmla="*/ 2885 w 3261"/>
              <a:gd name="T79" fmla="*/ 2864 h 2864"/>
              <a:gd name="T80" fmla="*/ 240 w 3261"/>
              <a:gd name="T81" fmla="*/ 2838 h 2864"/>
              <a:gd name="T82" fmla="*/ 95 w 3261"/>
              <a:gd name="T83" fmla="*/ 2738 h 2864"/>
              <a:gd name="T84" fmla="*/ 11 w 3261"/>
              <a:gd name="T85" fmla="*/ 2580 h 2864"/>
              <a:gd name="T86" fmla="*/ 3 w 3261"/>
              <a:gd name="T87" fmla="*/ 1438 h 2864"/>
              <a:gd name="T88" fmla="*/ 68 w 3261"/>
              <a:gd name="T89" fmla="*/ 1270 h 2864"/>
              <a:gd name="T90" fmla="*/ 200 w 3261"/>
              <a:gd name="T91" fmla="*/ 1153 h 2864"/>
              <a:gd name="T92" fmla="*/ 376 w 3261"/>
              <a:gd name="T93" fmla="*/ 1109 h 2864"/>
              <a:gd name="T94" fmla="*/ 1537 w 3261"/>
              <a:gd name="T95" fmla="*/ 938 h 2864"/>
              <a:gd name="T96" fmla="*/ 1587 w 3261"/>
              <a:gd name="T97" fmla="*/ 768 h 2864"/>
              <a:gd name="T98" fmla="*/ 1669 w 3261"/>
              <a:gd name="T99" fmla="*/ 652 h 2864"/>
              <a:gd name="T100" fmla="*/ 1771 w 3261"/>
              <a:gd name="T101" fmla="*/ 579 h 2864"/>
              <a:gd name="T102" fmla="*/ 1884 w 3261"/>
              <a:gd name="T103" fmla="*/ 536 h 2864"/>
              <a:gd name="T104" fmla="*/ 1999 w 3261"/>
              <a:gd name="T105" fmla="*/ 513 h 2864"/>
              <a:gd name="T106" fmla="*/ 2119 w 3261"/>
              <a:gd name="T107" fmla="*/ 496 h 2864"/>
              <a:gd name="T108" fmla="*/ 2233 w 3261"/>
              <a:gd name="T109" fmla="*/ 470 h 2864"/>
              <a:gd name="T110" fmla="*/ 2319 w 3261"/>
              <a:gd name="T111" fmla="*/ 417 h 2864"/>
              <a:gd name="T112" fmla="*/ 2376 w 3261"/>
              <a:gd name="T113" fmla="*/ 321 h 2864"/>
              <a:gd name="T114" fmla="*/ 2401 w 3261"/>
              <a:gd name="T115" fmla="*/ 159 h 2864"/>
              <a:gd name="T116" fmla="*/ 2425 w 3261"/>
              <a:gd name="T117" fmla="*/ 39 h 2864"/>
              <a:gd name="T118" fmla="*/ 2509 w 3261"/>
              <a:gd name="T119" fmla="*/ 0 h 2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61" h="2864">
                <a:moveTo>
                  <a:pt x="2634" y="2237"/>
                </a:moveTo>
                <a:lnTo>
                  <a:pt x="2634" y="2488"/>
                </a:lnTo>
                <a:lnTo>
                  <a:pt x="2885" y="2488"/>
                </a:lnTo>
                <a:lnTo>
                  <a:pt x="2885" y="2237"/>
                </a:lnTo>
                <a:lnTo>
                  <a:pt x="2634" y="2237"/>
                </a:lnTo>
                <a:close/>
                <a:moveTo>
                  <a:pt x="752" y="2237"/>
                </a:moveTo>
                <a:lnTo>
                  <a:pt x="752" y="2488"/>
                </a:lnTo>
                <a:lnTo>
                  <a:pt x="2509" y="2488"/>
                </a:lnTo>
                <a:lnTo>
                  <a:pt x="2509" y="2237"/>
                </a:lnTo>
                <a:lnTo>
                  <a:pt x="752" y="2237"/>
                </a:lnTo>
                <a:close/>
                <a:moveTo>
                  <a:pt x="376" y="2237"/>
                </a:moveTo>
                <a:lnTo>
                  <a:pt x="376" y="2488"/>
                </a:lnTo>
                <a:lnTo>
                  <a:pt x="627" y="2488"/>
                </a:lnTo>
                <a:lnTo>
                  <a:pt x="627" y="2237"/>
                </a:lnTo>
                <a:lnTo>
                  <a:pt x="376" y="2237"/>
                </a:lnTo>
                <a:close/>
                <a:moveTo>
                  <a:pt x="2383" y="1862"/>
                </a:moveTo>
                <a:lnTo>
                  <a:pt x="2383" y="2113"/>
                </a:lnTo>
                <a:lnTo>
                  <a:pt x="2634" y="2113"/>
                </a:lnTo>
                <a:lnTo>
                  <a:pt x="2634" y="1862"/>
                </a:lnTo>
                <a:lnTo>
                  <a:pt x="2383" y="1862"/>
                </a:lnTo>
                <a:close/>
                <a:moveTo>
                  <a:pt x="2007" y="1862"/>
                </a:moveTo>
                <a:lnTo>
                  <a:pt x="2007" y="2113"/>
                </a:lnTo>
                <a:lnTo>
                  <a:pt x="2258" y="2113"/>
                </a:lnTo>
                <a:lnTo>
                  <a:pt x="2258" y="1862"/>
                </a:lnTo>
                <a:lnTo>
                  <a:pt x="2007" y="1862"/>
                </a:lnTo>
                <a:close/>
                <a:moveTo>
                  <a:pt x="1631" y="1862"/>
                </a:moveTo>
                <a:lnTo>
                  <a:pt x="1631" y="2113"/>
                </a:lnTo>
                <a:lnTo>
                  <a:pt x="1882" y="2113"/>
                </a:lnTo>
                <a:lnTo>
                  <a:pt x="1882" y="1862"/>
                </a:lnTo>
                <a:lnTo>
                  <a:pt x="1631" y="1862"/>
                </a:lnTo>
                <a:close/>
                <a:moveTo>
                  <a:pt x="1255" y="1862"/>
                </a:moveTo>
                <a:lnTo>
                  <a:pt x="1255" y="2113"/>
                </a:lnTo>
                <a:lnTo>
                  <a:pt x="1506" y="2113"/>
                </a:lnTo>
                <a:lnTo>
                  <a:pt x="1506" y="1862"/>
                </a:lnTo>
                <a:lnTo>
                  <a:pt x="1255" y="1862"/>
                </a:lnTo>
                <a:close/>
                <a:moveTo>
                  <a:pt x="878" y="1862"/>
                </a:moveTo>
                <a:lnTo>
                  <a:pt x="878" y="2113"/>
                </a:lnTo>
                <a:lnTo>
                  <a:pt x="1130" y="2113"/>
                </a:lnTo>
                <a:lnTo>
                  <a:pt x="1130" y="1862"/>
                </a:lnTo>
                <a:lnTo>
                  <a:pt x="878" y="1862"/>
                </a:lnTo>
                <a:close/>
                <a:moveTo>
                  <a:pt x="502" y="1862"/>
                </a:moveTo>
                <a:lnTo>
                  <a:pt x="502" y="2113"/>
                </a:lnTo>
                <a:lnTo>
                  <a:pt x="752" y="2113"/>
                </a:lnTo>
                <a:lnTo>
                  <a:pt x="752" y="1862"/>
                </a:lnTo>
                <a:lnTo>
                  <a:pt x="502" y="1862"/>
                </a:lnTo>
                <a:close/>
                <a:moveTo>
                  <a:pt x="2258" y="1486"/>
                </a:moveTo>
                <a:lnTo>
                  <a:pt x="2258" y="1736"/>
                </a:lnTo>
                <a:lnTo>
                  <a:pt x="2509" y="1736"/>
                </a:lnTo>
                <a:lnTo>
                  <a:pt x="2509" y="1486"/>
                </a:lnTo>
                <a:lnTo>
                  <a:pt x="2258" y="1486"/>
                </a:lnTo>
                <a:close/>
                <a:moveTo>
                  <a:pt x="1882" y="1486"/>
                </a:moveTo>
                <a:lnTo>
                  <a:pt x="1882" y="1736"/>
                </a:lnTo>
                <a:lnTo>
                  <a:pt x="2133" y="1736"/>
                </a:lnTo>
                <a:lnTo>
                  <a:pt x="2133" y="1486"/>
                </a:lnTo>
                <a:lnTo>
                  <a:pt x="1882" y="1486"/>
                </a:lnTo>
                <a:close/>
                <a:moveTo>
                  <a:pt x="1506" y="1486"/>
                </a:moveTo>
                <a:lnTo>
                  <a:pt x="1506" y="1736"/>
                </a:lnTo>
                <a:lnTo>
                  <a:pt x="1757" y="1736"/>
                </a:lnTo>
                <a:lnTo>
                  <a:pt x="1757" y="1486"/>
                </a:lnTo>
                <a:lnTo>
                  <a:pt x="1506" y="1486"/>
                </a:lnTo>
                <a:close/>
                <a:moveTo>
                  <a:pt x="1130" y="1486"/>
                </a:moveTo>
                <a:lnTo>
                  <a:pt x="1130" y="1736"/>
                </a:lnTo>
                <a:lnTo>
                  <a:pt x="1380" y="1736"/>
                </a:lnTo>
                <a:lnTo>
                  <a:pt x="1380" y="1486"/>
                </a:lnTo>
                <a:lnTo>
                  <a:pt x="1130" y="1486"/>
                </a:lnTo>
                <a:close/>
                <a:moveTo>
                  <a:pt x="752" y="1486"/>
                </a:moveTo>
                <a:lnTo>
                  <a:pt x="752" y="1736"/>
                </a:lnTo>
                <a:lnTo>
                  <a:pt x="1003" y="1736"/>
                </a:lnTo>
                <a:lnTo>
                  <a:pt x="1003" y="1486"/>
                </a:lnTo>
                <a:lnTo>
                  <a:pt x="752" y="1486"/>
                </a:lnTo>
                <a:close/>
                <a:moveTo>
                  <a:pt x="376" y="1486"/>
                </a:moveTo>
                <a:lnTo>
                  <a:pt x="376" y="1736"/>
                </a:lnTo>
                <a:lnTo>
                  <a:pt x="627" y="1736"/>
                </a:lnTo>
                <a:lnTo>
                  <a:pt x="627" y="1486"/>
                </a:lnTo>
                <a:lnTo>
                  <a:pt x="376" y="1486"/>
                </a:lnTo>
                <a:close/>
                <a:moveTo>
                  <a:pt x="2634" y="1485"/>
                </a:moveTo>
                <a:lnTo>
                  <a:pt x="2634" y="1736"/>
                </a:lnTo>
                <a:lnTo>
                  <a:pt x="2885" y="1736"/>
                </a:lnTo>
                <a:lnTo>
                  <a:pt x="2885" y="1485"/>
                </a:lnTo>
                <a:lnTo>
                  <a:pt x="2634" y="1485"/>
                </a:lnTo>
                <a:close/>
                <a:moveTo>
                  <a:pt x="2509" y="0"/>
                </a:moveTo>
                <a:lnTo>
                  <a:pt x="2533" y="2"/>
                </a:lnTo>
                <a:lnTo>
                  <a:pt x="2556" y="10"/>
                </a:lnTo>
                <a:lnTo>
                  <a:pt x="2576" y="23"/>
                </a:lnTo>
                <a:lnTo>
                  <a:pt x="2592" y="39"/>
                </a:lnTo>
                <a:lnTo>
                  <a:pt x="2605" y="59"/>
                </a:lnTo>
                <a:lnTo>
                  <a:pt x="2613" y="82"/>
                </a:lnTo>
                <a:lnTo>
                  <a:pt x="2616" y="106"/>
                </a:lnTo>
                <a:lnTo>
                  <a:pt x="2614" y="168"/>
                </a:lnTo>
                <a:lnTo>
                  <a:pt x="2610" y="226"/>
                </a:lnTo>
                <a:lnTo>
                  <a:pt x="2603" y="279"/>
                </a:lnTo>
                <a:lnTo>
                  <a:pt x="2594" y="328"/>
                </a:lnTo>
                <a:lnTo>
                  <a:pt x="2582" y="373"/>
                </a:lnTo>
                <a:lnTo>
                  <a:pt x="2568" y="413"/>
                </a:lnTo>
                <a:lnTo>
                  <a:pt x="2551" y="452"/>
                </a:lnTo>
                <a:lnTo>
                  <a:pt x="2534" y="485"/>
                </a:lnTo>
                <a:lnTo>
                  <a:pt x="2514" y="516"/>
                </a:lnTo>
                <a:lnTo>
                  <a:pt x="2493" y="543"/>
                </a:lnTo>
                <a:lnTo>
                  <a:pt x="2470" y="569"/>
                </a:lnTo>
                <a:lnTo>
                  <a:pt x="2446" y="591"/>
                </a:lnTo>
                <a:lnTo>
                  <a:pt x="2420" y="610"/>
                </a:lnTo>
                <a:lnTo>
                  <a:pt x="2394" y="627"/>
                </a:lnTo>
                <a:lnTo>
                  <a:pt x="2368" y="642"/>
                </a:lnTo>
                <a:lnTo>
                  <a:pt x="2340" y="655"/>
                </a:lnTo>
                <a:lnTo>
                  <a:pt x="2311" y="667"/>
                </a:lnTo>
                <a:lnTo>
                  <a:pt x="2283" y="676"/>
                </a:lnTo>
                <a:lnTo>
                  <a:pt x="2254" y="685"/>
                </a:lnTo>
                <a:lnTo>
                  <a:pt x="2225" y="692"/>
                </a:lnTo>
                <a:lnTo>
                  <a:pt x="2195" y="699"/>
                </a:lnTo>
                <a:lnTo>
                  <a:pt x="2167" y="704"/>
                </a:lnTo>
                <a:lnTo>
                  <a:pt x="2139" y="709"/>
                </a:lnTo>
                <a:lnTo>
                  <a:pt x="2111" y="713"/>
                </a:lnTo>
                <a:lnTo>
                  <a:pt x="2084" y="717"/>
                </a:lnTo>
                <a:lnTo>
                  <a:pt x="2050" y="721"/>
                </a:lnTo>
                <a:lnTo>
                  <a:pt x="2018" y="726"/>
                </a:lnTo>
                <a:lnTo>
                  <a:pt x="1988" y="731"/>
                </a:lnTo>
                <a:lnTo>
                  <a:pt x="1958" y="737"/>
                </a:lnTo>
                <a:lnTo>
                  <a:pt x="1931" y="744"/>
                </a:lnTo>
                <a:lnTo>
                  <a:pt x="1906" y="752"/>
                </a:lnTo>
                <a:lnTo>
                  <a:pt x="1882" y="761"/>
                </a:lnTo>
                <a:lnTo>
                  <a:pt x="1860" y="773"/>
                </a:lnTo>
                <a:lnTo>
                  <a:pt x="1839" y="786"/>
                </a:lnTo>
                <a:lnTo>
                  <a:pt x="1820" y="803"/>
                </a:lnTo>
                <a:lnTo>
                  <a:pt x="1803" y="822"/>
                </a:lnTo>
                <a:lnTo>
                  <a:pt x="1788" y="844"/>
                </a:lnTo>
                <a:lnTo>
                  <a:pt x="1775" y="870"/>
                </a:lnTo>
                <a:lnTo>
                  <a:pt x="1764" y="898"/>
                </a:lnTo>
                <a:lnTo>
                  <a:pt x="1755" y="931"/>
                </a:lnTo>
                <a:lnTo>
                  <a:pt x="1747" y="969"/>
                </a:lnTo>
                <a:lnTo>
                  <a:pt x="1742" y="1011"/>
                </a:lnTo>
                <a:lnTo>
                  <a:pt x="1739" y="1057"/>
                </a:lnTo>
                <a:lnTo>
                  <a:pt x="1738" y="1109"/>
                </a:lnTo>
                <a:lnTo>
                  <a:pt x="2885" y="1109"/>
                </a:lnTo>
                <a:lnTo>
                  <a:pt x="2933" y="1112"/>
                </a:lnTo>
                <a:lnTo>
                  <a:pt x="2978" y="1121"/>
                </a:lnTo>
                <a:lnTo>
                  <a:pt x="3021" y="1135"/>
                </a:lnTo>
                <a:lnTo>
                  <a:pt x="3062" y="1153"/>
                </a:lnTo>
                <a:lnTo>
                  <a:pt x="3100" y="1176"/>
                </a:lnTo>
                <a:lnTo>
                  <a:pt x="3135" y="1205"/>
                </a:lnTo>
                <a:lnTo>
                  <a:pt x="3167" y="1236"/>
                </a:lnTo>
                <a:lnTo>
                  <a:pt x="3194" y="1270"/>
                </a:lnTo>
                <a:lnTo>
                  <a:pt x="3217" y="1308"/>
                </a:lnTo>
                <a:lnTo>
                  <a:pt x="3236" y="1350"/>
                </a:lnTo>
                <a:lnTo>
                  <a:pt x="3250" y="1393"/>
                </a:lnTo>
                <a:lnTo>
                  <a:pt x="3258" y="1438"/>
                </a:lnTo>
                <a:lnTo>
                  <a:pt x="3261" y="1486"/>
                </a:lnTo>
                <a:lnTo>
                  <a:pt x="3261" y="2488"/>
                </a:lnTo>
                <a:lnTo>
                  <a:pt x="3258" y="2535"/>
                </a:lnTo>
                <a:lnTo>
                  <a:pt x="3250" y="2580"/>
                </a:lnTo>
                <a:lnTo>
                  <a:pt x="3236" y="2624"/>
                </a:lnTo>
                <a:lnTo>
                  <a:pt x="3217" y="2665"/>
                </a:lnTo>
                <a:lnTo>
                  <a:pt x="3194" y="2702"/>
                </a:lnTo>
                <a:lnTo>
                  <a:pt x="3167" y="2738"/>
                </a:lnTo>
                <a:lnTo>
                  <a:pt x="3135" y="2769"/>
                </a:lnTo>
                <a:lnTo>
                  <a:pt x="3100" y="2796"/>
                </a:lnTo>
                <a:lnTo>
                  <a:pt x="3062" y="2820"/>
                </a:lnTo>
                <a:lnTo>
                  <a:pt x="3021" y="2838"/>
                </a:lnTo>
                <a:lnTo>
                  <a:pt x="2978" y="2853"/>
                </a:lnTo>
                <a:lnTo>
                  <a:pt x="2933" y="2861"/>
                </a:lnTo>
                <a:lnTo>
                  <a:pt x="2885" y="2864"/>
                </a:lnTo>
                <a:lnTo>
                  <a:pt x="376" y="2864"/>
                </a:lnTo>
                <a:lnTo>
                  <a:pt x="329" y="2861"/>
                </a:lnTo>
                <a:lnTo>
                  <a:pt x="283" y="2853"/>
                </a:lnTo>
                <a:lnTo>
                  <a:pt x="240" y="2838"/>
                </a:lnTo>
                <a:lnTo>
                  <a:pt x="200" y="2820"/>
                </a:lnTo>
                <a:lnTo>
                  <a:pt x="161" y="2796"/>
                </a:lnTo>
                <a:lnTo>
                  <a:pt x="126" y="2769"/>
                </a:lnTo>
                <a:lnTo>
                  <a:pt x="95" y="2738"/>
                </a:lnTo>
                <a:lnTo>
                  <a:pt x="68" y="2702"/>
                </a:lnTo>
                <a:lnTo>
                  <a:pt x="44" y="2665"/>
                </a:lnTo>
                <a:lnTo>
                  <a:pt x="25" y="2624"/>
                </a:lnTo>
                <a:lnTo>
                  <a:pt x="11" y="2580"/>
                </a:lnTo>
                <a:lnTo>
                  <a:pt x="3" y="2535"/>
                </a:lnTo>
                <a:lnTo>
                  <a:pt x="0" y="2488"/>
                </a:lnTo>
                <a:lnTo>
                  <a:pt x="0" y="1486"/>
                </a:lnTo>
                <a:lnTo>
                  <a:pt x="3" y="1438"/>
                </a:lnTo>
                <a:lnTo>
                  <a:pt x="11" y="1393"/>
                </a:lnTo>
                <a:lnTo>
                  <a:pt x="25" y="1350"/>
                </a:lnTo>
                <a:lnTo>
                  <a:pt x="44" y="1308"/>
                </a:lnTo>
                <a:lnTo>
                  <a:pt x="68" y="1270"/>
                </a:lnTo>
                <a:lnTo>
                  <a:pt x="95" y="1236"/>
                </a:lnTo>
                <a:lnTo>
                  <a:pt x="126" y="1205"/>
                </a:lnTo>
                <a:lnTo>
                  <a:pt x="161" y="1176"/>
                </a:lnTo>
                <a:lnTo>
                  <a:pt x="200" y="1153"/>
                </a:lnTo>
                <a:lnTo>
                  <a:pt x="240" y="1135"/>
                </a:lnTo>
                <a:lnTo>
                  <a:pt x="283" y="1121"/>
                </a:lnTo>
                <a:lnTo>
                  <a:pt x="329" y="1112"/>
                </a:lnTo>
                <a:lnTo>
                  <a:pt x="376" y="1109"/>
                </a:lnTo>
                <a:lnTo>
                  <a:pt x="1524" y="1109"/>
                </a:lnTo>
                <a:lnTo>
                  <a:pt x="1526" y="1048"/>
                </a:lnTo>
                <a:lnTo>
                  <a:pt x="1530" y="991"/>
                </a:lnTo>
                <a:lnTo>
                  <a:pt x="1537" y="938"/>
                </a:lnTo>
                <a:lnTo>
                  <a:pt x="1546" y="890"/>
                </a:lnTo>
                <a:lnTo>
                  <a:pt x="1558" y="846"/>
                </a:lnTo>
                <a:lnTo>
                  <a:pt x="1572" y="805"/>
                </a:lnTo>
                <a:lnTo>
                  <a:pt x="1587" y="768"/>
                </a:lnTo>
                <a:lnTo>
                  <a:pt x="1606" y="735"/>
                </a:lnTo>
                <a:lnTo>
                  <a:pt x="1625" y="704"/>
                </a:lnTo>
                <a:lnTo>
                  <a:pt x="1646" y="676"/>
                </a:lnTo>
                <a:lnTo>
                  <a:pt x="1669" y="652"/>
                </a:lnTo>
                <a:lnTo>
                  <a:pt x="1693" y="630"/>
                </a:lnTo>
                <a:lnTo>
                  <a:pt x="1717" y="611"/>
                </a:lnTo>
                <a:lnTo>
                  <a:pt x="1744" y="594"/>
                </a:lnTo>
                <a:lnTo>
                  <a:pt x="1771" y="579"/>
                </a:lnTo>
                <a:lnTo>
                  <a:pt x="1798" y="565"/>
                </a:lnTo>
                <a:lnTo>
                  <a:pt x="1826" y="554"/>
                </a:lnTo>
                <a:lnTo>
                  <a:pt x="1855" y="544"/>
                </a:lnTo>
                <a:lnTo>
                  <a:pt x="1884" y="536"/>
                </a:lnTo>
                <a:lnTo>
                  <a:pt x="1913" y="529"/>
                </a:lnTo>
                <a:lnTo>
                  <a:pt x="1941" y="523"/>
                </a:lnTo>
                <a:lnTo>
                  <a:pt x="1971" y="518"/>
                </a:lnTo>
                <a:lnTo>
                  <a:pt x="1999" y="513"/>
                </a:lnTo>
                <a:lnTo>
                  <a:pt x="2026" y="509"/>
                </a:lnTo>
                <a:lnTo>
                  <a:pt x="2053" y="506"/>
                </a:lnTo>
                <a:lnTo>
                  <a:pt x="2087" y="501"/>
                </a:lnTo>
                <a:lnTo>
                  <a:pt x="2119" y="496"/>
                </a:lnTo>
                <a:lnTo>
                  <a:pt x="2150" y="491"/>
                </a:lnTo>
                <a:lnTo>
                  <a:pt x="2179" y="485"/>
                </a:lnTo>
                <a:lnTo>
                  <a:pt x="2207" y="478"/>
                </a:lnTo>
                <a:lnTo>
                  <a:pt x="2233" y="470"/>
                </a:lnTo>
                <a:lnTo>
                  <a:pt x="2257" y="460"/>
                </a:lnTo>
                <a:lnTo>
                  <a:pt x="2279" y="448"/>
                </a:lnTo>
                <a:lnTo>
                  <a:pt x="2299" y="433"/>
                </a:lnTo>
                <a:lnTo>
                  <a:pt x="2319" y="417"/>
                </a:lnTo>
                <a:lnTo>
                  <a:pt x="2336" y="398"/>
                </a:lnTo>
                <a:lnTo>
                  <a:pt x="2351" y="376"/>
                </a:lnTo>
                <a:lnTo>
                  <a:pt x="2365" y="350"/>
                </a:lnTo>
                <a:lnTo>
                  <a:pt x="2376" y="321"/>
                </a:lnTo>
                <a:lnTo>
                  <a:pt x="2385" y="286"/>
                </a:lnTo>
                <a:lnTo>
                  <a:pt x="2393" y="249"/>
                </a:lnTo>
                <a:lnTo>
                  <a:pt x="2398" y="207"/>
                </a:lnTo>
                <a:lnTo>
                  <a:pt x="2401" y="159"/>
                </a:lnTo>
                <a:lnTo>
                  <a:pt x="2402" y="106"/>
                </a:lnTo>
                <a:lnTo>
                  <a:pt x="2405" y="82"/>
                </a:lnTo>
                <a:lnTo>
                  <a:pt x="2413" y="59"/>
                </a:lnTo>
                <a:lnTo>
                  <a:pt x="2425" y="39"/>
                </a:lnTo>
                <a:lnTo>
                  <a:pt x="2443" y="23"/>
                </a:lnTo>
                <a:lnTo>
                  <a:pt x="2462" y="10"/>
                </a:lnTo>
                <a:lnTo>
                  <a:pt x="2485" y="2"/>
                </a:lnTo>
                <a:lnTo>
                  <a:pt x="2509" y="0"/>
                </a:lnTo>
                <a:close/>
              </a:path>
            </a:pathLst>
          </a:custGeom>
          <a:solidFill>
            <a:srgbClr val="24BE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Freeform 47"/>
          <p:cNvSpPr>
            <a:spLocks noEditPoints="1"/>
          </p:cNvSpPr>
          <p:nvPr/>
        </p:nvSpPr>
        <p:spPr bwMode="auto">
          <a:xfrm>
            <a:off x="5856638" y="3337987"/>
            <a:ext cx="406529" cy="406529"/>
          </a:xfrm>
          <a:custGeom>
            <a:avLst/>
            <a:gdLst>
              <a:gd name="T0" fmla="*/ 3060 w 3521"/>
              <a:gd name="T1" fmla="*/ 688 h 3520"/>
              <a:gd name="T2" fmla="*/ 3028 w 3521"/>
              <a:gd name="T3" fmla="*/ 704 h 3520"/>
              <a:gd name="T4" fmla="*/ 2765 w 3521"/>
              <a:gd name="T5" fmla="*/ 971 h 3520"/>
              <a:gd name="T6" fmla="*/ 2761 w 3521"/>
              <a:gd name="T7" fmla="*/ 1004 h 3520"/>
              <a:gd name="T8" fmla="*/ 2776 w 3521"/>
              <a:gd name="T9" fmla="*/ 1036 h 3520"/>
              <a:gd name="T10" fmla="*/ 2860 w 3521"/>
              <a:gd name="T11" fmla="*/ 1115 h 3520"/>
              <a:gd name="T12" fmla="*/ 2894 w 3521"/>
              <a:gd name="T13" fmla="*/ 1120 h 3520"/>
              <a:gd name="T14" fmla="*/ 2925 w 3521"/>
              <a:gd name="T15" fmla="*/ 1104 h 3520"/>
              <a:gd name="T16" fmla="*/ 3187 w 3521"/>
              <a:gd name="T17" fmla="*/ 838 h 3520"/>
              <a:gd name="T18" fmla="*/ 3192 w 3521"/>
              <a:gd name="T19" fmla="*/ 804 h 3520"/>
              <a:gd name="T20" fmla="*/ 3177 w 3521"/>
              <a:gd name="T21" fmla="*/ 773 h 3520"/>
              <a:gd name="T22" fmla="*/ 3094 w 3521"/>
              <a:gd name="T23" fmla="*/ 694 h 3520"/>
              <a:gd name="T24" fmla="*/ 1944 w 3521"/>
              <a:gd name="T25" fmla="*/ 509 h 3520"/>
              <a:gd name="T26" fmla="*/ 1978 w 3521"/>
              <a:gd name="T27" fmla="*/ 514 h 3520"/>
              <a:gd name="T28" fmla="*/ 2996 w 3521"/>
              <a:gd name="T29" fmla="*/ 1528 h 3520"/>
              <a:gd name="T30" fmla="*/ 3011 w 3521"/>
              <a:gd name="T31" fmla="*/ 1558 h 3520"/>
              <a:gd name="T32" fmla="*/ 3006 w 3521"/>
              <a:gd name="T33" fmla="*/ 1592 h 3520"/>
              <a:gd name="T34" fmla="*/ 1098 w 3521"/>
              <a:gd name="T35" fmla="*/ 3503 h 3520"/>
              <a:gd name="T36" fmla="*/ 1068 w 3521"/>
              <a:gd name="T37" fmla="*/ 3520 h 3520"/>
              <a:gd name="T38" fmla="*/ 1034 w 3521"/>
              <a:gd name="T39" fmla="*/ 3514 h 3520"/>
              <a:gd name="T40" fmla="*/ 16 w 3521"/>
              <a:gd name="T41" fmla="*/ 2501 h 3520"/>
              <a:gd name="T42" fmla="*/ 0 w 3521"/>
              <a:gd name="T43" fmla="*/ 2469 h 3520"/>
              <a:gd name="T44" fmla="*/ 5 w 3521"/>
              <a:gd name="T45" fmla="*/ 2436 h 3520"/>
              <a:gd name="T46" fmla="*/ 1914 w 3521"/>
              <a:gd name="T47" fmla="*/ 524 h 3520"/>
              <a:gd name="T48" fmla="*/ 1944 w 3521"/>
              <a:gd name="T49" fmla="*/ 509 h 3520"/>
              <a:gd name="T50" fmla="*/ 2682 w 3521"/>
              <a:gd name="T51" fmla="*/ 333 h 3520"/>
              <a:gd name="T52" fmla="*/ 2416 w 3521"/>
              <a:gd name="T53" fmla="*/ 595 h 3520"/>
              <a:gd name="T54" fmla="*/ 2401 w 3521"/>
              <a:gd name="T55" fmla="*/ 626 h 3520"/>
              <a:gd name="T56" fmla="*/ 2405 w 3521"/>
              <a:gd name="T57" fmla="*/ 660 h 3520"/>
              <a:gd name="T58" fmla="*/ 2485 w 3521"/>
              <a:gd name="T59" fmla="*/ 744 h 3520"/>
              <a:gd name="T60" fmla="*/ 2516 w 3521"/>
              <a:gd name="T61" fmla="*/ 759 h 3520"/>
              <a:gd name="T62" fmla="*/ 2549 w 3521"/>
              <a:gd name="T63" fmla="*/ 754 h 3520"/>
              <a:gd name="T64" fmla="*/ 2817 w 3521"/>
              <a:gd name="T65" fmla="*/ 492 h 3520"/>
              <a:gd name="T66" fmla="*/ 2832 w 3521"/>
              <a:gd name="T67" fmla="*/ 461 h 3520"/>
              <a:gd name="T68" fmla="*/ 2826 w 3521"/>
              <a:gd name="T69" fmla="*/ 428 h 3520"/>
              <a:gd name="T70" fmla="*/ 2747 w 3521"/>
              <a:gd name="T71" fmla="*/ 344 h 3520"/>
              <a:gd name="T72" fmla="*/ 2716 w 3521"/>
              <a:gd name="T73" fmla="*/ 328 h 3520"/>
              <a:gd name="T74" fmla="*/ 2736 w 3521"/>
              <a:gd name="T75" fmla="*/ 0 h 3520"/>
              <a:gd name="T76" fmla="*/ 2770 w 3521"/>
              <a:gd name="T77" fmla="*/ 4 h 3520"/>
              <a:gd name="T78" fmla="*/ 3505 w 3521"/>
              <a:gd name="T79" fmla="*/ 736 h 3520"/>
              <a:gd name="T80" fmla="*/ 3521 w 3521"/>
              <a:gd name="T81" fmla="*/ 767 h 3520"/>
              <a:gd name="T82" fmla="*/ 3516 w 3521"/>
              <a:gd name="T83" fmla="*/ 801 h 3520"/>
              <a:gd name="T84" fmla="*/ 2994 w 3521"/>
              <a:gd name="T85" fmla="*/ 1327 h 3520"/>
              <a:gd name="T86" fmla="*/ 2963 w 3521"/>
              <a:gd name="T87" fmla="*/ 1342 h 3520"/>
              <a:gd name="T88" fmla="*/ 2930 w 3521"/>
              <a:gd name="T89" fmla="*/ 1337 h 3520"/>
              <a:gd name="T90" fmla="*/ 2193 w 3521"/>
              <a:gd name="T91" fmla="*/ 606 h 3520"/>
              <a:gd name="T92" fmla="*/ 2178 w 3521"/>
              <a:gd name="T93" fmla="*/ 574 h 3520"/>
              <a:gd name="T94" fmla="*/ 2183 w 3521"/>
              <a:gd name="T95" fmla="*/ 540 h 3520"/>
              <a:gd name="T96" fmla="*/ 2705 w 3521"/>
              <a:gd name="T97" fmla="*/ 15 h 3520"/>
              <a:gd name="T98" fmla="*/ 2736 w 3521"/>
              <a:gd name="T99" fmla="*/ 0 h 3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21" h="3520">
                <a:moveTo>
                  <a:pt x="3076" y="688"/>
                </a:moveTo>
                <a:lnTo>
                  <a:pt x="3060" y="688"/>
                </a:lnTo>
                <a:lnTo>
                  <a:pt x="3044" y="694"/>
                </a:lnTo>
                <a:lnTo>
                  <a:pt x="3028" y="704"/>
                </a:lnTo>
                <a:lnTo>
                  <a:pt x="2776" y="956"/>
                </a:lnTo>
                <a:lnTo>
                  <a:pt x="2765" y="971"/>
                </a:lnTo>
                <a:lnTo>
                  <a:pt x="2761" y="987"/>
                </a:lnTo>
                <a:lnTo>
                  <a:pt x="2761" y="1004"/>
                </a:lnTo>
                <a:lnTo>
                  <a:pt x="2765" y="1020"/>
                </a:lnTo>
                <a:lnTo>
                  <a:pt x="2776" y="1036"/>
                </a:lnTo>
                <a:lnTo>
                  <a:pt x="2846" y="1104"/>
                </a:lnTo>
                <a:lnTo>
                  <a:pt x="2860" y="1115"/>
                </a:lnTo>
                <a:lnTo>
                  <a:pt x="2876" y="1120"/>
                </a:lnTo>
                <a:lnTo>
                  <a:pt x="2894" y="1120"/>
                </a:lnTo>
                <a:lnTo>
                  <a:pt x="2910" y="1115"/>
                </a:lnTo>
                <a:lnTo>
                  <a:pt x="2925" y="1104"/>
                </a:lnTo>
                <a:lnTo>
                  <a:pt x="3177" y="852"/>
                </a:lnTo>
                <a:lnTo>
                  <a:pt x="3187" y="838"/>
                </a:lnTo>
                <a:lnTo>
                  <a:pt x="3192" y="822"/>
                </a:lnTo>
                <a:lnTo>
                  <a:pt x="3192" y="804"/>
                </a:lnTo>
                <a:lnTo>
                  <a:pt x="3187" y="788"/>
                </a:lnTo>
                <a:lnTo>
                  <a:pt x="3177" y="773"/>
                </a:lnTo>
                <a:lnTo>
                  <a:pt x="3108" y="704"/>
                </a:lnTo>
                <a:lnTo>
                  <a:pt x="3094" y="694"/>
                </a:lnTo>
                <a:lnTo>
                  <a:pt x="3076" y="688"/>
                </a:lnTo>
                <a:close/>
                <a:moveTo>
                  <a:pt x="1944" y="509"/>
                </a:moveTo>
                <a:lnTo>
                  <a:pt x="1962" y="509"/>
                </a:lnTo>
                <a:lnTo>
                  <a:pt x="1978" y="514"/>
                </a:lnTo>
                <a:lnTo>
                  <a:pt x="1992" y="524"/>
                </a:lnTo>
                <a:lnTo>
                  <a:pt x="2996" y="1528"/>
                </a:lnTo>
                <a:lnTo>
                  <a:pt x="3006" y="1542"/>
                </a:lnTo>
                <a:lnTo>
                  <a:pt x="3011" y="1558"/>
                </a:lnTo>
                <a:lnTo>
                  <a:pt x="3011" y="1575"/>
                </a:lnTo>
                <a:lnTo>
                  <a:pt x="3006" y="1592"/>
                </a:lnTo>
                <a:lnTo>
                  <a:pt x="2996" y="1607"/>
                </a:lnTo>
                <a:lnTo>
                  <a:pt x="1098" y="3503"/>
                </a:lnTo>
                <a:lnTo>
                  <a:pt x="1084" y="3514"/>
                </a:lnTo>
                <a:lnTo>
                  <a:pt x="1068" y="3520"/>
                </a:lnTo>
                <a:lnTo>
                  <a:pt x="1050" y="3520"/>
                </a:lnTo>
                <a:lnTo>
                  <a:pt x="1034" y="3514"/>
                </a:lnTo>
                <a:lnTo>
                  <a:pt x="1019" y="3503"/>
                </a:lnTo>
                <a:lnTo>
                  <a:pt x="16" y="2501"/>
                </a:lnTo>
                <a:lnTo>
                  <a:pt x="5" y="2487"/>
                </a:lnTo>
                <a:lnTo>
                  <a:pt x="0" y="2469"/>
                </a:lnTo>
                <a:lnTo>
                  <a:pt x="0" y="2453"/>
                </a:lnTo>
                <a:lnTo>
                  <a:pt x="5" y="2436"/>
                </a:lnTo>
                <a:lnTo>
                  <a:pt x="16" y="2422"/>
                </a:lnTo>
                <a:lnTo>
                  <a:pt x="1914" y="524"/>
                </a:lnTo>
                <a:lnTo>
                  <a:pt x="1928" y="514"/>
                </a:lnTo>
                <a:lnTo>
                  <a:pt x="1944" y="509"/>
                </a:lnTo>
                <a:close/>
                <a:moveTo>
                  <a:pt x="2699" y="328"/>
                </a:moveTo>
                <a:lnTo>
                  <a:pt x="2682" y="333"/>
                </a:lnTo>
                <a:lnTo>
                  <a:pt x="2668" y="344"/>
                </a:lnTo>
                <a:lnTo>
                  <a:pt x="2416" y="595"/>
                </a:lnTo>
                <a:lnTo>
                  <a:pt x="2405" y="610"/>
                </a:lnTo>
                <a:lnTo>
                  <a:pt x="2401" y="626"/>
                </a:lnTo>
                <a:lnTo>
                  <a:pt x="2401" y="644"/>
                </a:lnTo>
                <a:lnTo>
                  <a:pt x="2405" y="660"/>
                </a:lnTo>
                <a:lnTo>
                  <a:pt x="2416" y="674"/>
                </a:lnTo>
                <a:lnTo>
                  <a:pt x="2485" y="744"/>
                </a:lnTo>
                <a:lnTo>
                  <a:pt x="2499" y="754"/>
                </a:lnTo>
                <a:lnTo>
                  <a:pt x="2516" y="759"/>
                </a:lnTo>
                <a:lnTo>
                  <a:pt x="2533" y="759"/>
                </a:lnTo>
                <a:lnTo>
                  <a:pt x="2549" y="754"/>
                </a:lnTo>
                <a:lnTo>
                  <a:pt x="2565" y="744"/>
                </a:lnTo>
                <a:lnTo>
                  <a:pt x="2817" y="492"/>
                </a:lnTo>
                <a:lnTo>
                  <a:pt x="2826" y="477"/>
                </a:lnTo>
                <a:lnTo>
                  <a:pt x="2832" y="461"/>
                </a:lnTo>
                <a:lnTo>
                  <a:pt x="2832" y="444"/>
                </a:lnTo>
                <a:lnTo>
                  <a:pt x="2826" y="428"/>
                </a:lnTo>
                <a:lnTo>
                  <a:pt x="2817" y="412"/>
                </a:lnTo>
                <a:lnTo>
                  <a:pt x="2747" y="344"/>
                </a:lnTo>
                <a:lnTo>
                  <a:pt x="2732" y="333"/>
                </a:lnTo>
                <a:lnTo>
                  <a:pt x="2716" y="328"/>
                </a:lnTo>
                <a:lnTo>
                  <a:pt x="2699" y="328"/>
                </a:lnTo>
                <a:close/>
                <a:moveTo>
                  <a:pt x="2736" y="0"/>
                </a:moveTo>
                <a:lnTo>
                  <a:pt x="2752" y="0"/>
                </a:lnTo>
                <a:lnTo>
                  <a:pt x="2770" y="4"/>
                </a:lnTo>
                <a:lnTo>
                  <a:pt x="2784" y="15"/>
                </a:lnTo>
                <a:lnTo>
                  <a:pt x="3505" y="736"/>
                </a:lnTo>
                <a:lnTo>
                  <a:pt x="3516" y="751"/>
                </a:lnTo>
                <a:lnTo>
                  <a:pt x="3521" y="767"/>
                </a:lnTo>
                <a:lnTo>
                  <a:pt x="3521" y="784"/>
                </a:lnTo>
                <a:lnTo>
                  <a:pt x="3516" y="801"/>
                </a:lnTo>
                <a:lnTo>
                  <a:pt x="3505" y="815"/>
                </a:lnTo>
                <a:lnTo>
                  <a:pt x="2994" y="1327"/>
                </a:lnTo>
                <a:lnTo>
                  <a:pt x="2979" y="1337"/>
                </a:lnTo>
                <a:lnTo>
                  <a:pt x="2963" y="1342"/>
                </a:lnTo>
                <a:lnTo>
                  <a:pt x="2946" y="1342"/>
                </a:lnTo>
                <a:lnTo>
                  <a:pt x="2930" y="1337"/>
                </a:lnTo>
                <a:lnTo>
                  <a:pt x="2914" y="1327"/>
                </a:lnTo>
                <a:lnTo>
                  <a:pt x="2193" y="606"/>
                </a:lnTo>
                <a:lnTo>
                  <a:pt x="2183" y="590"/>
                </a:lnTo>
                <a:lnTo>
                  <a:pt x="2178" y="574"/>
                </a:lnTo>
                <a:lnTo>
                  <a:pt x="2178" y="557"/>
                </a:lnTo>
                <a:lnTo>
                  <a:pt x="2183" y="540"/>
                </a:lnTo>
                <a:lnTo>
                  <a:pt x="2193" y="526"/>
                </a:lnTo>
                <a:lnTo>
                  <a:pt x="2705" y="15"/>
                </a:lnTo>
                <a:lnTo>
                  <a:pt x="2719" y="4"/>
                </a:lnTo>
                <a:lnTo>
                  <a:pt x="2736" y="0"/>
                </a:lnTo>
                <a:close/>
              </a:path>
            </a:pathLst>
          </a:custGeom>
          <a:solidFill>
            <a:srgbClr val="24BEC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608633" y="5047967"/>
            <a:ext cx="2899442" cy="126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제안 배경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WHY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Singing Voice Conversion?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듣고 싶은 노래를</a:t>
            </a:r>
            <a:endParaRPr lang="en-US" altLang="ko-KR" sz="1100" dirty="0">
              <a:solidFill>
                <a:prstClr val="white">
                  <a:lumMod val="6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내가 좋아하는 가수가 불러준다면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658329" y="5047967"/>
            <a:ext cx="2899442" cy="1014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시연 및 개선 방향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Final Result &amp; Discussion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 시연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한계점 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개선 방향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603926" y="5047967"/>
            <a:ext cx="2899442" cy="1268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HOW we used?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Vocal Separation / Noise Reduction 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Augmentation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79421" y="1270900"/>
            <a:ext cx="4052629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수집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WHAT we used?</a:t>
            </a:r>
          </a:p>
          <a:p>
            <a:pPr algn="r"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Wav File Download from Melon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747275" y="1263883"/>
            <a:ext cx="4052629" cy="100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구조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HOW does it work?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 / </a:t>
            </a:r>
            <a:r>
              <a:rPr lang="en-US" altLang="ko-KR" sz="1100" dirty="0" err="1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CycleGAN</a:t>
            </a:r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/ </a:t>
            </a:r>
            <a:r>
              <a:rPr lang="en-US" altLang="ko-KR" sz="1100" dirty="0" err="1">
                <a:solidFill>
                  <a:prstClr val="white">
                    <a:lumMod val="65000"/>
                  </a:prst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CycleBEGAN</a:t>
            </a:r>
            <a:endParaRPr lang="ko-KR" altLang="en-US" sz="1100" dirty="0">
              <a:solidFill>
                <a:prstClr val="white">
                  <a:lumMod val="65000"/>
                </a:prst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542146" y="1550300"/>
            <a:ext cx="0" cy="1116000"/>
          </a:xfrm>
          <a:prstGeom prst="line">
            <a:avLst/>
          </a:prstGeom>
          <a:ln w="38100">
            <a:gradFill>
              <a:gsLst>
                <a:gs pos="78000">
                  <a:srgbClr val="F16655"/>
                </a:gs>
                <a:gs pos="78000">
                  <a:schemeClr val="bg1"/>
                </a:gs>
              </a:gsLst>
              <a:lin ang="5400000" scaled="1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542960" y="1563000"/>
            <a:ext cx="0" cy="1116000"/>
          </a:xfrm>
          <a:prstGeom prst="line">
            <a:avLst/>
          </a:prstGeom>
          <a:ln w="38100">
            <a:gradFill>
              <a:gsLst>
                <a:gs pos="78000">
                  <a:srgbClr val="F16655"/>
                </a:gs>
                <a:gs pos="78000">
                  <a:schemeClr val="bg1"/>
                </a:gs>
              </a:gsLst>
              <a:lin ang="5400000" scaled="1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051644" y="4373004"/>
            <a:ext cx="0" cy="684000"/>
          </a:xfrm>
          <a:prstGeom prst="line">
            <a:avLst/>
          </a:prstGeom>
          <a:ln w="38100">
            <a:gradFill>
              <a:gsLst>
                <a:gs pos="35000">
                  <a:srgbClr val="F16655"/>
                </a:gs>
                <a:gs pos="33000">
                  <a:schemeClr val="bg1"/>
                </a:gs>
              </a:gsLst>
              <a:lin ang="5400000" scaled="1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040686" y="4373004"/>
            <a:ext cx="0" cy="684000"/>
          </a:xfrm>
          <a:prstGeom prst="line">
            <a:avLst/>
          </a:prstGeom>
          <a:ln w="38100">
            <a:gradFill>
              <a:gsLst>
                <a:gs pos="35000">
                  <a:srgbClr val="F16655"/>
                </a:gs>
                <a:gs pos="33000">
                  <a:schemeClr val="bg1"/>
                </a:gs>
              </a:gsLst>
              <a:lin ang="5400000" scaled="1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9099714" y="4325867"/>
            <a:ext cx="0" cy="684000"/>
          </a:xfrm>
          <a:prstGeom prst="line">
            <a:avLst/>
          </a:prstGeom>
          <a:ln w="38100">
            <a:gradFill>
              <a:gsLst>
                <a:gs pos="35000">
                  <a:srgbClr val="F16655"/>
                </a:gs>
                <a:gs pos="33000">
                  <a:schemeClr val="bg1"/>
                </a:gs>
              </a:gsLst>
              <a:lin ang="5400000" scaled="1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961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Feature Extraction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D6938B-7FDE-4699-95C1-E8E847CAEDCB}"/>
              </a:ext>
            </a:extLst>
          </p:cNvPr>
          <p:cNvSpPr txBox="1"/>
          <p:nvPr/>
        </p:nvSpPr>
        <p:spPr>
          <a:xfrm>
            <a:off x="-240631" y="1399997"/>
            <a:ext cx="407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Audio Analysis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89B2428-38D9-425B-8E5C-25A4A6D483F9}"/>
              </a:ext>
            </a:extLst>
          </p:cNvPr>
          <p:cNvGrpSpPr/>
          <p:nvPr/>
        </p:nvGrpSpPr>
        <p:grpSpPr>
          <a:xfrm>
            <a:off x="75274" y="2132828"/>
            <a:ext cx="11660146" cy="4390561"/>
            <a:chOff x="75274" y="2026950"/>
            <a:chExt cx="11660146" cy="43905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236180-0AAB-4DFE-96DF-1AD571BDCA4A}"/>
                </a:ext>
              </a:extLst>
            </p:cNvPr>
            <p:cNvSpPr txBox="1"/>
            <p:nvPr/>
          </p:nvSpPr>
          <p:spPr>
            <a:xfrm>
              <a:off x="75274" y="5063294"/>
              <a:ext cx="4071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[Raw Wave]</a:t>
              </a:r>
            </a:p>
          </p:txBody>
        </p:sp>
        <p:sp>
          <p:nvSpPr>
            <p:cNvPr id="17" name="자유형 74">
              <a:extLst>
                <a:ext uri="{FF2B5EF4-FFF2-40B4-BE49-F238E27FC236}">
                  <a16:creationId xmlns:a16="http://schemas.microsoft.com/office/drawing/2014/main" id="{848EC9D7-CB63-4C6E-ACA2-03513C5B096F}"/>
                </a:ext>
              </a:extLst>
            </p:cNvPr>
            <p:cNvSpPr/>
            <p:nvPr/>
          </p:nvSpPr>
          <p:spPr>
            <a:xfrm rot="17445356" flipV="1">
              <a:off x="4049378" y="2576102"/>
              <a:ext cx="282955" cy="282597"/>
            </a:xfrm>
            <a:custGeom>
              <a:avLst/>
              <a:gdLst>
                <a:gd name="connsiteX0" fmla="*/ 272411 w 282955"/>
                <a:gd name="connsiteY0" fmla="*/ 226186 h 282597"/>
                <a:gd name="connsiteX1" fmla="*/ 282955 w 282955"/>
                <a:gd name="connsiteY1" fmla="*/ 200730 h 282597"/>
                <a:gd name="connsiteX2" fmla="*/ 282955 w 282955"/>
                <a:gd name="connsiteY2" fmla="*/ 56730 h 282597"/>
                <a:gd name="connsiteX3" fmla="*/ 272411 w 282955"/>
                <a:gd name="connsiteY3" fmla="*/ 31274 h 282597"/>
                <a:gd name="connsiteX4" fmla="*/ 270478 w 282955"/>
                <a:gd name="connsiteY4" fmla="*/ 30474 h 282597"/>
                <a:gd name="connsiteX5" fmla="*/ 265102 w 282955"/>
                <a:gd name="connsiteY5" fmla="*/ 17495 h 282597"/>
                <a:gd name="connsiteX6" fmla="*/ 252376 w 282955"/>
                <a:gd name="connsiteY6" fmla="*/ 12224 h 282597"/>
                <a:gd name="connsiteX7" fmla="*/ 251681 w 282955"/>
                <a:gd name="connsiteY7" fmla="*/ 10544 h 282597"/>
                <a:gd name="connsiteX8" fmla="*/ 226225 w 282955"/>
                <a:gd name="connsiteY8" fmla="*/ 0 h 282597"/>
                <a:gd name="connsiteX9" fmla="*/ 82225 w 282955"/>
                <a:gd name="connsiteY9" fmla="*/ 0 h 282597"/>
                <a:gd name="connsiteX10" fmla="*/ 46225 w 282955"/>
                <a:gd name="connsiteY10" fmla="*/ 36000 h 282597"/>
                <a:gd name="connsiteX11" fmla="*/ 82225 w 282955"/>
                <a:gd name="connsiteY11" fmla="*/ 72000 h 282597"/>
                <a:gd name="connsiteX12" fmla="*/ 159685 w 282955"/>
                <a:gd name="connsiteY12" fmla="*/ 72000 h 282597"/>
                <a:gd name="connsiteX13" fmla="*/ 10544 w 282955"/>
                <a:gd name="connsiteY13" fmla="*/ 221142 h 282597"/>
                <a:gd name="connsiteX14" fmla="*/ 10544 w 282955"/>
                <a:gd name="connsiteY14" fmla="*/ 272053 h 282597"/>
                <a:gd name="connsiteX15" fmla="*/ 61455 w 282955"/>
                <a:gd name="connsiteY15" fmla="*/ 272053 h 282597"/>
                <a:gd name="connsiteX16" fmla="*/ 210955 w 282955"/>
                <a:gd name="connsiteY16" fmla="*/ 122554 h 282597"/>
                <a:gd name="connsiteX17" fmla="*/ 210955 w 282955"/>
                <a:gd name="connsiteY17" fmla="*/ 200730 h 282597"/>
                <a:gd name="connsiteX18" fmla="*/ 246955 w 282955"/>
                <a:gd name="connsiteY18" fmla="*/ 236730 h 282597"/>
                <a:gd name="connsiteX19" fmla="*/ 272411 w 282955"/>
                <a:gd name="connsiteY19" fmla="*/ 226186 h 28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955" h="282597">
                  <a:moveTo>
                    <a:pt x="272411" y="226186"/>
                  </a:moveTo>
                  <a:cubicBezTo>
                    <a:pt x="278925" y="219671"/>
                    <a:pt x="282955" y="210671"/>
                    <a:pt x="282955" y="200730"/>
                  </a:cubicBezTo>
                  <a:lnTo>
                    <a:pt x="282955" y="56730"/>
                  </a:lnTo>
                  <a:cubicBezTo>
                    <a:pt x="282955" y="46789"/>
                    <a:pt x="278925" y="37789"/>
                    <a:pt x="272411" y="31274"/>
                  </a:cubicBezTo>
                  <a:lnTo>
                    <a:pt x="270478" y="30474"/>
                  </a:lnTo>
                  <a:lnTo>
                    <a:pt x="265102" y="17495"/>
                  </a:lnTo>
                  <a:lnTo>
                    <a:pt x="252376" y="12224"/>
                  </a:lnTo>
                  <a:lnTo>
                    <a:pt x="251681" y="10544"/>
                  </a:lnTo>
                  <a:cubicBezTo>
                    <a:pt x="245166" y="4029"/>
                    <a:pt x="236166" y="0"/>
                    <a:pt x="226225" y="0"/>
                  </a:cubicBezTo>
                  <a:lnTo>
                    <a:pt x="82225" y="0"/>
                  </a:lnTo>
                  <a:cubicBezTo>
                    <a:pt x="62343" y="0"/>
                    <a:pt x="46225" y="16118"/>
                    <a:pt x="46225" y="36000"/>
                  </a:cubicBezTo>
                  <a:cubicBezTo>
                    <a:pt x="46225" y="55882"/>
                    <a:pt x="62343" y="72000"/>
                    <a:pt x="82225" y="72000"/>
                  </a:cubicBezTo>
                  <a:lnTo>
                    <a:pt x="159685" y="72000"/>
                  </a:lnTo>
                  <a:lnTo>
                    <a:pt x="10544" y="221142"/>
                  </a:lnTo>
                  <a:cubicBezTo>
                    <a:pt x="-3515" y="235200"/>
                    <a:pt x="-3515" y="257995"/>
                    <a:pt x="10544" y="272053"/>
                  </a:cubicBezTo>
                  <a:cubicBezTo>
                    <a:pt x="24602" y="286112"/>
                    <a:pt x="47397" y="286112"/>
                    <a:pt x="61455" y="272053"/>
                  </a:cubicBezTo>
                  <a:lnTo>
                    <a:pt x="210955" y="122554"/>
                  </a:lnTo>
                  <a:lnTo>
                    <a:pt x="210955" y="200730"/>
                  </a:lnTo>
                  <a:cubicBezTo>
                    <a:pt x="210955" y="220612"/>
                    <a:pt x="227073" y="236730"/>
                    <a:pt x="246955" y="236730"/>
                  </a:cubicBezTo>
                  <a:cubicBezTo>
                    <a:pt x="256896" y="236730"/>
                    <a:pt x="265896" y="232700"/>
                    <a:pt x="272411" y="226186"/>
                  </a:cubicBezTo>
                  <a:close/>
                </a:path>
              </a:pathLst>
            </a:custGeom>
            <a:solidFill>
              <a:srgbClr val="24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18" name="자유형 74">
              <a:extLst>
                <a:ext uri="{FF2B5EF4-FFF2-40B4-BE49-F238E27FC236}">
                  <a16:creationId xmlns:a16="http://schemas.microsoft.com/office/drawing/2014/main" id="{E9554F9B-59DD-4D0D-9324-DC1BF7ADE2C3}"/>
                </a:ext>
              </a:extLst>
            </p:cNvPr>
            <p:cNvSpPr/>
            <p:nvPr/>
          </p:nvSpPr>
          <p:spPr>
            <a:xfrm rot="18900000" flipV="1">
              <a:off x="4026863" y="3874454"/>
              <a:ext cx="282955" cy="282597"/>
            </a:xfrm>
            <a:custGeom>
              <a:avLst/>
              <a:gdLst>
                <a:gd name="connsiteX0" fmla="*/ 272411 w 282955"/>
                <a:gd name="connsiteY0" fmla="*/ 226186 h 282597"/>
                <a:gd name="connsiteX1" fmla="*/ 282955 w 282955"/>
                <a:gd name="connsiteY1" fmla="*/ 200730 h 282597"/>
                <a:gd name="connsiteX2" fmla="*/ 282955 w 282955"/>
                <a:gd name="connsiteY2" fmla="*/ 56730 h 282597"/>
                <a:gd name="connsiteX3" fmla="*/ 272411 w 282955"/>
                <a:gd name="connsiteY3" fmla="*/ 31274 h 282597"/>
                <a:gd name="connsiteX4" fmla="*/ 270478 w 282955"/>
                <a:gd name="connsiteY4" fmla="*/ 30474 h 282597"/>
                <a:gd name="connsiteX5" fmla="*/ 265102 w 282955"/>
                <a:gd name="connsiteY5" fmla="*/ 17495 h 282597"/>
                <a:gd name="connsiteX6" fmla="*/ 252376 w 282955"/>
                <a:gd name="connsiteY6" fmla="*/ 12224 h 282597"/>
                <a:gd name="connsiteX7" fmla="*/ 251681 w 282955"/>
                <a:gd name="connsiteY7" fmla="*/ 10544 h 282597"/>
                <a:gd name="connsiteX8" fmla="*/ 226225 w 282955"/>
                <a:gd name="connsiteY8" fmla="*/ 0 h 282597"/>
                <a:gd name="connsiteX9" fmla="*/ 82225 w 282955"/>
                <a:gd name="connsiteY9" fmla="*/ 0 h 282597"/>
                <a:gd name="connsiteX10" fmla="*/ 46225 w 282955"/>
                <a:gd name="connsiteY10" fmla="*/ 36000 h 282597"/>
                <a:gd name="connsiteX11" fmla="*/ 82225 w 282955"/>
                <a:gd name="connsiteY11" fmla="*/ 72000 h 282597"/>
                <a:gd name="connsiteX12" fmla="*/ 159685 w 282955"/>
                <a:gd name="connsiteY12" fmla="*/ 72000 h 282597"/>
                <a:gd name="connsiteX13" fmla="*/ 10544 w 282955"/>
                <a:gd name="connsiteY13" fmla="*/ 221142 h 282597"/>
                <a:gd name="connsiteX14" fmla="*/ 10544 w 282955"/>
                <a:gd name="connsiteY14" fmla="*/ 272053 h 282597"/>
                <a:gd name="connsiteX15" fmla="*/ 61455 w 282955"/>
                <a:gd name="connsiteY15" fmla="*/ 272053 h 282597"/>
                <a:gd name="connsiteX16" fmla="*/ 210955 w 282955"/>
                <a:gd name="connsiteY16" fmla="*/ 122554 h 282597"/>
                <a:gd name="connsiteX17" fmla="*/ 210955 w 282955"/>
                <a:gd name="connsiteY17" fmla="*/ 200730 h 282597"/>
                <a:gd name="connsiteX18" fmla="*/ 246955 w 282955"/>
                <a:gd name="connsiteY18" fmla="*/ 236730 h 282597"/>
                <a:gd name="connsiteX19" fmla="*/ 272411 w 282955"/>
                <a:gd name="connsiteY19" fmla="*/ 226186 h 28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955" h="282597">
                  <a:moveTo>
                    <a:pt x="272411" y="226186"/>
                  </a:moveTo>
                  <a:cubicBezTo>
                    <a:pt x="278925" y="219671"/>
                    <a:pt x="282955" y="210671"/>
                    <a:pt x="282955" y="200730"/>
                  </a:cubicBezTo>
                  <a:lnTo>
                    <a:pt x="282955" y="56730"/>
                  </a:lnTo>
                  <a:cubicBezTo>
                    <a:pt x="282955" y="46789"/>
                    <a:pt x="278925" y="37789"/>
                    <a:pt x="272411" y="31274"/>
                  </a:cubicBezTo>
                  <a:lnTo>
                    <a:pt x="270478" y="30474"/>
                  </a:lnTo>
                  <a:lnTo>
                    <a:pt x="265102" y="17495"/>
                  </a:lnTo>
                  <a:lnTo>
                    <a:pt x="252376" y="12224"/>
                  </a:lnTo>
                  <a:lnTo>
                    <a:pt x="251681" y="10544"/>
                  </a:lnTo>
                  <a:cubicBezTo>
                    <a:pt x="245166" y="4029"/>
                    <a:pt x="236166" y="0"/>
                    <a:pt x="226225" y="0"/>
                  </a:cubicBezTo>
                  <a:lnTo>
                    <a:pt x="82225" y="0"/>
                  </a:lnTo>
                  <a:cubicBezTo>
                    <a:pt x="62343" y="0"/>
                    <a:pt x="46225" y="16118"/>
                    <a:pt x="46225" y="36000"/>
                  </a:cubicBezTo>
                  <a:cubicBezTo>
                    <a:pt x="46225" y="55882"/>
                    <a:pt x="62343" y="72000"/>
                    <a:pt x="82225" y="72000"/>
                  </a:cubicBezTo>
                  <a:lnTo>
                    <a:pt x="159685" y="72000"/>
                  </a:lnTo>
                  <a:lnTo>
                    <a:pt x="10544" y="221142"/>
                  </a:lnTo>
                  <a:cubicBezTo>
                    <a:pt x="-3515" y="235200"/>
                    <a:pt x="-3515" y="257995"/>
                    <a:pt x="10544" y="272053"/>
                  </a:cubicBezTo>
                  <a:cubicBezTo>
                    <a:pt x="24602" y="286112"/>
                    <a:pt x="47397" y="286112"/>
                    <a:pt x="61455" y="272053"/>
                  </a:cubicBezTo>
                  <a:lnTo>
                    <a:pt x="210955" y="122554"/>
                  </a:lnTo>
                  <a:lnTo>
                    <a:pt x="210955" y="200730"/>
                  </a:lnTo>
                  <a:cubicBezTo>
                    <a:pt x="210955" y="220612"/>
                    <a:pt x="227073" y="236730"/>
                    <a:pt x="246955" y="236730"/>
                  </a:cubicBezTo>
                  <a:cubicBezTo>
                    <a:pt x="256896" y="236730"/>
                    <a:pt x="265896" y="232700"/>
                    <a:pt x="272411" y="226186"/>
                  </a:cubicBezTo>
                  <a:close/>
                </a:path>
              </a:pathLst>
            </a:custGeom>
            <a:solidFill>
              <a:srgbClr val="24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19" name="자유형 74">
              <a:extLst>
                <a:ext uri="{FF2B5EF4-FFF2-40B4-BE49-F238E27FC236}">
                  <a16:creationId xmlns:a16="http://schemas.microsoft.com/office/drawing/2014/main" id="{76928F1A-61AF-4FDD-93A0-56DA86413956}"/>
                </a:ext>
              </a:extLst>
            </p:cNvPr>
            <p:cNvSpPr/>
            <p:nvPr/>
          </p:nvSpPr>
          <p:spPr>
            <a:xfrm rot="20218577" flipV="1">
              <a:off x="4013974" y="5172805"/>
              <a:ext cx="282955" cy="282597"/>
            </a:xfrm>
            <a:custGeom>
              <a:avLst/>
              <a:gdLst>
                <a:gd name="connsiteX0" fmla="*/ 272411 w 282955"/>
                <a:gd name="connsiteY0" fmla="*/ 226186 h 282597"/>
                <a:gd name="connsiteX1" fmla="*/ 282955 w 282955"/>
                <a:gd name="connsiteY1" fmla="*/ 200730 h 282597"/>
                <a:gd name="connsiteX2" fmla="*/ 282955 w 282955"/>
                <a:gd name="connsiteY2" fmla="*/ 56730 h 282597"/>
                <a:gd name="connsiteX3" fmla="*/ 272411 w 282955"/>
                <a:gd name="connsiteY3" fmla="*/ 31274 h 282597"/>
                <a:gd name="connsiteX4" fmla="*/ 270478 w 282955"/>
                <a:gd name="connsiteY4" fmla="*/ 30474 h 282597"/>
                <a:gd name="connsiteX5" fmla="*/ 265102 w 282955"/>
                <a:gd name="connsiteY5" fmla="*/ 17495 h 282597"/>
                <a:gd name="connsiteX6" fmla="*/ 252376 w 282955"/>
                <a:gd name="connsiteY6" fmla="*/ 12224 h 282597"/>
                <a:gd name="connsiteX7" fmla="*/ 251681 w 282955"/>
                <a:gd name="connsiteY7" fmla="*/ 10544 h 282597"/>
                <a:gd name="connsiteX8" fmla="*/ 226225 w 282955"/>
                <a:gd name="connsiteY8" fmla="*/ 0 h 282597"/>
                <a:gd name="connsiteX9" fmla="*/ 82225 w 282955"/>
                <a:gd name="connsiteY9" fmla="*/ 0 h 282597"/>
                <a:gd name="connsiteX10" fmla="*/ 46225 w 282955"/>
                <a:gd name="connsiteY10" fmla="*/ 36000 h 282597"/>
                <a:gd name="connsiteX11" fmla="*/ 82225 w 282955"/>
                <a:gd name="connsiteY11" fmla="*/ 72000 h 282597"/>
                <a:gd name="connsiteX12" fmla="*/ 159685 w 282955"/>
                <a:gd name="connsiteY12" fmla="*/ 72000 h 282597"/>
                <a:gd name="connsiteX13" fmla="*/ 10544 w 282955"/>
                <a:gd name="connsiteY13" fmla="*/ 221142 h 282597"/>
                <a:gd name="connsiteX14" fmla="*/ 10544 w 282955"/>
                <a:gd name="connsiteY14" fmla="*/ 272053 h 282597"/>
                <a:gd name="connsiteX15" fmla="*/ 61455 w 282955"/>
                <a:gd name="connsiteY15" fmla="*/ 272053 h 282597"/>
                <a:gd name="connsiteX16" fmla="*/ 210955 w 282955"/>
                <a:gd name="connsiteY16" fmla="*/ 122554 h 282597"/>
                <a:gd name="connsiteX17" fmla="*/ 210955 w 282955"/>
                <a:gd name="connsiteY17" fmla="*/ 200730 h 282597"/>
                <a:gd name="connsiteX18" fmla="*/ 246955 w 282955"/>
                <a:gd name="connsiteY18" fmla="*/ 236730 h 282597"/>
                <a:gd name="connsiteX19" fmla="*/ 272411 w 282955"/>
                <a:gd name="connsiteY19" fmla="*/ 226186 h 28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955" h="282597">
                  <a:moveTo>
                    <a:pt x="272411" y="226186"/>
                  </a:moveTo>
                  <a:cubicBezTo>
                    <a:pt x="278925" y="219671"/>
                    <a:pt x="282955" y="210671"/>
                    <a:pt x="282955" y="200730"/>
                  </a:cubicBezTo>
                  <a:lnTo>
                    <a:pt x="282955" y="56730"/>
                  </a:lnTo>
                  <a:cubicBezTo>
                    <a:pt x="282955" y="46789"/>
                    <a:pt x="278925" y="37789"/>
                    <a:pt x="272411" y="31274"/>
                  </a:cubicBezTo>
                  <a:lnTo>
                    <a:pt x="270478" y="30474"/>
                  </a:lnTo>
                  <a:lnTo>
                    <a:pt x="265102" y="17495"/>
                  </a:lnTo>
                  <a:lnTo>
                    <a:pt x="252376" y="12224"/>
                  </a:lnTo>
                  <a:lnTo>
                    <a:pt x="251681" y="10544"/>
                  </a:lnTo>
                  <a:cubicBezTo>
                    <a:pt x="245166" y="4029"/>
                    <a:pt x="236166" y="0"/>
                    <a:pt x="226225" y="0"/>
                  </a:cubicBezTo>
                  <a:lnTo>
                    <a:pt x="82225" y="0"/>
                  </a:lnTo>
                  <a:cubicBezTo>
                    <a:pt x="62343" y="0"/>
                    <a:pt x="46225" y="16118"/>
                    <a:pt x="46225" y="36000"/>
                  </a:cubicBezTo>
                  <a:cubicBezTo>
                    <a:pt x="46225" y="55882"/>
                    <a:pt x="62343" y="72000"/>
                    <a:pt x="82225" y="72000"/>
                  </a:cubicBezTo>
                  <a:lnTo>
                    <a:pt x="159685" y="72000"/>
                  </a:lnTo>
                  <a:lnTo>
                    <a:pt x="10544" y="221142"/>
                  </a:lnTo>
                  <a:cubicBezTo>
                    <a:pt x="-3515" y="235200"/>
                    <a:pt x="-3515" y="257995"/>
                    <a:pt x="10544" y="272053"/>
                  </a:cubicBezTo>
                  <a:cubicBezTo>
                    <a:pt x="24602" y="286112"/>
                    <a:pt x="47397" y="286112"/>
                    <a:pt x="61455" y="272053"/>
                  </a:cubicBezTo>
                  <a:lnTo>
                    <a:pt x="210955" y="122554"/>
                  </a:lnTo>
                  <a:lnTo>
                    <a:pt x="210955" y="200730"/>
                  </a:lnTo>
                  <a:cubicBezTo>
                    <a:pt x="210955" y="220612"/>
                    <a:pt x="227073" y="236730"/>
                    <a:pt x="246955" y="236730"/>
                  </a:cubicBezTo>
                  <a:cubicBezTo>
                    <a:pt x="256896" y="236730"/>
                    <a:pt x="265896" y="232700"/>
                    <a:pt x="272411" y="226186"/>
                  </a:cubicBezTo>
                  <a:close/>
                </a:path>
              </a:pathLst>
            </a:custGeom>
            <a:solidFill>
              <a:srgbClr val="24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9747A1-82A4-4230-8744-E8A89E7232BC}"/>
                </a:ext>
              </a:extLst>
            </p:cNvPr>
            <p:cNvSpPr txBox="1"/>
            <p:nvPr/>
          </p:nvSpPr>
          <p:spPr>
            <a:xfrm>
              <a:off x="5152723" y="2026950"/>
              <a:ext cx="6582697" cy="10156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457200" marR="0" lvl="0" indent="-45720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F0</a:t>
              </a:r>
            </a:p>
            <a:p>
              <a:pPr lvl="0" algn="just"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     -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근음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(</a:t>
              </a:r>
              <a:r>
                <a:rPr kumimoji="0" lang="ko-KR" altLang="en-US" sz="1400" b="0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뿌리 </a:t>
              </a:r>
              <a:r>
                <a:rPr kumimoji="0" lang="ko-KR" altLang="en-US" sz="1600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근</a:t>
              </a:r>
              <a:r>
                <a:rPr kumimoji="0" lang="ko-KR" altLang="en-US" sz="1400" b="0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소리 </a:t>
              </a:r>
              <a:r>
                <a:rPr kumimoji="0" lang="ko-KR" altLang="en-US" sz="1600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음</a:t>
              </a:r>
              <a:r>
                <a:rPr lang="en-US" altLang="ko-KR" sz="14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- </a:t>
              </a:r>
              <a:r>
                <a:rPr lang="ko-KR" altLang="en-US" sz="20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소리를 들었을 때 사람이 인지하는 음의 뿌리가 되는 주파수</a:t>
              </a:r>
              <a:endPara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591D47-636E-40E7-8BCD-AC3D261A9770}"/>
                </a:ext>
              </a:extLst>
            </p:cNvPr>
            <p:cNvSpPr txBox="1"/>
            <p:nvPr/>
          </p:nvSpPr>
          <p:spPr>
            <a:xfrm>
              <a:off x="5152721" y="3779704"/>
              <a:ext cx="6456541" cy="7078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457200" marR="0" lvl="0" indent="-45720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 startAt="2"/>
                <a:tabLst/>
                <a:defRPr/>
              </a:pPr>
              <a:r>
                <a:rPr lang="en-US" altLang="ko-KR" sz="2000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Spectral Envelope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    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- </a:t>
              </a:r>
              <a:r>
                <a:rPr lang="en-US" altLang="ko-KR" sz="20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Spectrum</a:t>
              </a:r>
              <a:r>
                <a:rPr lang="ko-KR" altLang="en-US" sz="20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을</a:t>
              </a:r>
              <a:r>
                <a:rPr lang="en-US" altLang="ko-KR" sz="20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2000" dirty="0" err="1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역푸리에</a:t>
              </a:r>
              <a:r>
                <a:rPr lang="ko-KR" altLang="en-US" sz="20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변환한 </a:t>
              </a:r>
              <a:r>
                <a:rPr lang="en-US" altLang="ko-KR" sz="2000" dirty="0" err="1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Cepstrum</a:t>
              </a:r>
              <a:r>
                <a:rPr lang="en-US" altLang="ko-KR" sz="20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20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중 저주파 부분</a:t>
              </a:r>
              <a:endPara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69D938-5374-44FC-94D6-9CEC4CF07AF0}"/>
                </a:ext>
              </a:extLst>
            </p:cNvPr>
            <p:cNvSpPr txBox="1"/>
            <p:nvPr/>
          </p:nvSpPr>
          <p:spPr>
            <a:xfrm>
              <a:off x="5152722" y="5432626"/>
              <a:ext cx="6456541" cy="9848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marL="457200" indent="-457200" algn="just">
                <a:buFont typeface="+mj-ea"/>
                <a:buAutoNum type="circleNumDbPlain" startAt="3"/>
                <a:defRPr/>
              </a:pPr>
              <a:r>
                <a:rPr lang="en-US" altLang="ko-KR" sz="2000" dirty="0">
                  <a:solidFill>
                    <a:srgbClr val="40404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Aperiodicity Energy</a:t>
              </a:r>
            </a:p>
            <a:p>
              <a:pPr marR="0" lvl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     </a:t>
              </a:r>
              <a:r>
                <a:rPr kumimoji="0" lang="en-US" altLang="ko-KR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- </a:t>
              </a:r>
              <a:r>
                <a:rPr kumimoji="0" lang="ko-KR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주파수의 </a:t>
              </a:r>
              <a:r>
                <a:rPr kumimoji="0" lang="ko-KR" alt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극소값과</a:t>
              </a:r>
              <a:r>
                <a:rPr kumimoji="0" lang="ko-KR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r>
                <a:rPr kumimoji="0" lang="ko-KR" altLang="en-US" sz="1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극대값을</a:t>
              </a:r>
              <a:r>
                <a:rPr kumimoji="0" lang="ko-KR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연결한 </a:t>
              </a:r>
              <a:r>
                <a:rPr kumimoji="0" lang="en-US" altLang="ko-KR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curve </a:t>
              </a:r>
              <a:r>
                <a:rPr kumimoji="0" lang="ko-KR" alt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간의 </a:t>
              </a:r>
              <a:r>
                <a:rPr kumimoji="0" lang="en-US" altLang="ko-KR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ratio</a:t>
              </a:r>
            </a:p>
            <a:p>
              <a:pPr marR="0" lvl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9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- Envelope</a:t>
              </a:r>
              <a:r>
                <a:rPr lang="ko-KR" altLang="en-US" sz="19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이외 진동하는 진폭의 정보</a:t>
              </a:r>
              <a:endPara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4C0F645-2EBD-430F-823C-FE03A58E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38077" y="3120947"/>
              <a:ext cx="2145883" cy="1995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44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Feature Extraction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FD685A4-9CDC-4FFD-884D-92487DD92BE0}"/>
              </a:ext>
            </a:extLst>
          </p:cNvPr>
          <p:cNvGrpSpPr/>
          <p:nvPr/>
        </p:nvGrpSpPr>
        <p:grpSpPr>
          <a:xfrm>
            <a:off x="-241579" y="2052090"/>
            <a:ext cx="12038348" cy="4178305"/>
            <a:chOff x="-241579" y="2052090"/>
            <a:chExt cx="12038348" cy="4178305"/>
          </a:xfrm>
        </p:grpSpPr>
        <p:sp>
          <p:nvSpPr>
            <p:cNvPr id="32" name="자유형 74">
              <a:extLst>
                <a:ext uri="{FF2B5EF4-FFF2-40B4-BE49-F238E27FC236}">
                  <a16:creationId xmlns:a16="http://schemas.microsoft.com/office/drawing/2014/main" id="{6D37D738-E0F0-498D-A3B0-AD42A3C95F2D}"/>
                </a:ext>
              </a:extLst>
            </p:cNvPr>
            <p:cNvSpPr/>
            <p:nvPr/>
          </p:nvSpPr>
          <p:spPr>
            <a:xfrm rot="17445356" flipV="1">
              <a:off x="8420416" y="5224207"/>
              <a:ext cx="282955" cy="282597"/>
            </a:xfrm>
            <a:custGeom>
              <a:avLst/>
              <a:gdLst>
                <a:gd name="connsiteX0" fmla="*/ 272411 w 282955"/>
                <a:gd name="connsiteY0" fmla="*/ 226186 h 282597"/>
                <a:gd name="connsiteX1" fmla="*/ 282955 w 282955"/>
                <a:gd name="connsiteY1" fmla="*/ 200730 h 282597"/>
                <a:gd name="connsiteX2" fmla="*/ 282955 w 282955"/>
                <a:gd name="connsiteY2" fmla="*/ 56730 h 282597"/>
                <a:gd name="connsiteX3" fmla="*/ 272411 w 282955"/>
                <a:gd name="connsiteY3" fmla="*/ 31274 h 282597"/>
                <a:gd name="connsiteX4" fmla="*/ 270478 w 282955"/>
                <a:gd name="connsiteY4" fmla="*/ 30474 h 282597"/>
                <a:gd name="connsiteX5" fmla="*/ 265102 w 282955"/>
                <a:gd name="connsiteY5" fmla="*/ 17495 h 282597"/>
                <a:gd name="connsiteX6" fmla="*/ 252376 w 282955"/>
                <a:gd name="connsiteY6" fmla="*/ 12224 h 282597"/>
                <a:gd name="connsiteX7" fmla="*/ 251681 w 282955"/>
                <a:gd name="connsiteY7" fmla="*/ 10544 h 282597"/>
                <a:gd name="connsiteX8" fmla="*/ 226225 w 282955"/>
                <a:gd name="connsiteY8" fmla="*/ 0 h 282597"/>
                <a:gd name="connsiteX9" fmla="*/ 82225 w 282955"/>
                <a:gd name="connsiteY9" fmla="*/ 0 h 282597"/>
                <a:gd name="connsiteX10" fmla="*/ 46225 w 282955"/>
                <a:gd name="connsiteY10" fmla="*/ 36000 h 282597"/>
                <a:gd name="connsiteX11" fmla="*/ 82225 w 282955"/>
                <a:gd name="connsiteY11" fmla="*/ 72000 h 282597"/>
                <a:gd name="connsiteX12" fmla="*/ 159685 w 282955"/>
                <a:gd name="connsiteY12" fmla="*/ 72000 h 282597"/>
                <a:gd name="connsiteX13" fmla="*/ 10544 w 282955"/>
                <a:gd name="connsiteY13" fmla="*/ 221142 h 282597"/>
                <a:gd name="connsiteX14" fmla="*/ 10544 w 282955"/>
                <a:gd name="connsiteY14" fmla="*/ 272053 h 282597"/>
                <a:gd name="connsiteX15" fmla="*/ 61455 w 282955"/>
                <a:gd name="connsiteY15" fmla="*/ 272053 h 282597"/>
                <a:gd name="connsiteX16" fmla="*/ 210955 w 282955"/>
                <a:gd name="connsiteY16" fmla="*/ 122554 h 282597"/>
                <a:gd name="connsiteX17" fmla="*/ 210955 w 282955"/>
                <a:gd name="connsiteY17" fmla="*/ 200730 h 282597"/>
                <a:gd name="connsiteX18" fmla="*/ 246955 w 282955"/>
                <a:gd name="connsiteY18" fmla="*/ 236730 h 282597"/>
                <a:gd name="connsiteX19" fmla="*/ 272411 w 282955"/>
                <a:gd name="connsiteY19" fmla="*/ 226186 h 28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2955" h="282597">
                  <a:moveTo>
                    <a:pt x="272411" y="226186"/>
                  </a:moveTo>
                  <a:cubicBezTo>
                    <a:pt x="278925" y="219671"/>
                    <a:pt x="282955" y="210671"/>
                    <a:pt x="282955" y="200730"/>
                  </a:cubicBezTo>
                  <a:lnTo>
                    <a:pt x="282955" y="56730"/>
                  </a:lnTo>
                  <a:cubicBezTo>
                    <a:pt x="282955" y="46789"/>
                    <a:pt x="278925" y="37789"/>
                    <a:pt x="272411" y="31274"/>
                  </a:cubicBezTo>
                  <a:lnTo>
                    <a:pt x="270478" y="30474"/>
                  </a:lnTo>
                  <a:lnTo>
                    <a:pt x="265102" y="17495"/>
                  </a:lnTo>
                  <a:lnTo>
                    <a:pt x="252376" y="12224"/>
                  </a:lnTo>
                  <a:lnTo>
                    <a:pt x="251681" y="10544"/>
                  </a:lnTo>
                  <a:cubicBezTo>
                    <a:pt x="245166" y="4029"/>
                    <a:pt x="236166" y="0"/>
                    <a:pt x="226225" y="0"/>
                  </a:cubicBezTo>
                  <a:lnTo>
                    <a:pt x="82225" y="0"/>
                  </a:lnTo>
                  <a:cubicBezTo>
                    <a:pt x="62343" y="0"/>
                    <a:pt x="46225" y="16118"/>
                    <a:pt x="46225" y="36000"/>
                  </a:cubicBezTo>
                  <a:cubicBezTo>
                    <a:pt x="46225" y="55882"/>
                    <a:pt x="62343" y="72000"/>
                    <a:pt x="82225" y="72000"/>
                  </a:cubicBezTo>
                  <a:lnTo>
                    <a:pt x="159685" y="72000"/>
                  </a:lnTo>
                  <a:lnTo>
                    <a:pt x="10544" y="221142"/>
                  </a:lnTo>
                  <a:cubicBezTo>
                    <a:pt x="-3515" y="235200"/>
                    <a:pt x="-3515" y="257995"/>
                    <a:pt x="10544" y="272053"/>
                  </a:cubicBezTo>
                  <a:cubicBezTo>
                    <a:pt x="24602" y="286112"/>
                    <a:pt x="47397" y="286112"/>
                    <a:pt x="61455" y="272053"/>
                  </a:cubicBezTo>
                  <a:lnTo>
                    <a:pt x="210955" y="122554"/>
                  </a:lnTo>
                  <a:lnTo>
                    <a:pt x="210955" y="200730"/>
                  </a:lnTo>
                  <a:cubicBezTo>
                    <a:pt x="210955" y="220612"/>
                    <a:pt x="227073" y="236730"/>
                    <a:pt x="246955" y="236730"/>
                  </a:cubicBezTo>
                  <a:cubicBezTo>
                    <a:pt x="256896" y="236730"/>
                    <a:pt x="265896" y="232700"/>
                    <a:pt x="272411" y="226186"/>
                  </a:cubicBezTo>
                  <a:close/>
                </a:path>
              </a:pathLst>
            </a:custGeom>
            <a:solidFill>
              <a:srgbClr val="24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36F1904-4BE7-4D19-AF7B-C59427AB6035}"/>
                </a:ext>
              </a:extLst>
            </p:cNvPr>
            <p:cNvGrpSpPr/>
            <p:nvPr/>
          </p:nvGrpSpPr>
          <p:grpSpPr>
            <a:xfrm>
              <a:off x="-241579" y="2052090"/>
              <a:ext cx="12038348" cy="4178305"/>
              <a:chOff x="-241579" y="2052090"/>
              <a:chExt cx="12038348" cy="417830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36180-0AAB-4DFE-96DF-1AD571BDCA4A}"/>
                  </a:ext>
                </a:extLst>
              </p:cNvPr>
              <p:cNvSpPr txBox="1"/>
              <p:nvPr/>
            </p:nvSpPr>
            <p:spPr>
              <a:xfrm>
                <a:off x="-241579" y="5100463"/>
                <a:ext cx="40714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[Raw Wave]</a:t>
                </a:r>
              </a:p>
            </p:txBody>
          </p:sp>
          <p:sp>
            <p:nvSpPr>
              <p:cNvPr id="17" name="자유형 74">
                <a:extLst>
                  <a:ext uri="{FF2B5EF4-FFF2-40B4-BE49-F238E27FC236}">
                    <a16:creationId xmlns:a16="http://schemas.microsoft.com/office/drawing/2014/main" id="{848EC9D7-CB63-4C6E-ACA2-03513C5B096F}"/>
                  </a:ext>
                </a:extLst>
              </p:cNvPr>
              <p:cNvSpPr/>
              <p:nvPr/>
            </p:nvSpPr>
            <p:spPr>
              <a:xfrm rot="17445356" flipV="1">
                <a:off x="3269732" y="2643479"/>
                <a:ext cx="282955" cy="282597"/>
              </a:xfrm>
              <a:custGeom>
                <a:avLst/>
                <a:gdLst>
                  <a:gd name="connsiteX0" fmla="*/ 272411 w 282955"/>
                  <a:gd name="connsiteY0" fmla="*/ 226186 h 282597"/>
                  <a:gd name="connsiteX1" fmla="*/ 282955 w 282955"/>
                  <a:gd name="connsiteY1" fmla="*/ 200730 h 282597"/>
                  <a:gd name="connsiteX2" fmla="*/ 282955 w 282955"/>
                  <a:gd name="connsiteY2" fmla="*/ 56730 h 282597"/>
                  <a:gd name="connsiteX3" fmla="*/ 272411 w 282955"/>
                  <a:gd name="connsiteY3" fmla="*/ 31274 h 282597"/>
                  <a:gd name="connsiteX4" fmla="*/ 270478 w 282955"/>
                  <a:gd name="connsiteY4" fmla="*/ 30474 h 282597"/>
                  <a:gd name="connsiteX5" fmla="*/ 265102 w 282955"/>
                  <a:gd name="connsiteY5" fmla="*/ 17495 h 282597"/>
                  <a:gd name="connsiteX6" fmla="*/ 252376 w 282955"/>
                  <a:gd name="connsiteY6" fmla="*/ 12224 h 282597"/>
                  <a:gd name="connsiteX7" fmla="*/ 251681 w 282955"/>
                  <a:gd name="connsiteY7" fmla="*/ 10544 h 282597"/>
                  <a:gd name="connsiteX8" fmla="*/ 226225 w 282955"/>
                  <a:gd name="connsiteY8" fmla="*/ 0 h 282597"/>
                  <a:gd name="connsiteX9" fmla="*/ 82225 w 282955"/>
                  <a:gd name="connsiteY9" fmla="*/ 0 h 282597"/>
                  <a:gd name="connsiteX10" fmla="*/ 46225 w 282955"/>
                  <a:gd name="connsiteY10" fmla="*/ 36000 h 282597"/>
                  <a:gd name="connsiteX11" fmla="*/ 82225 w 282955"/>
                  <a:gd name="connsiteY11" fmla="*/ 72000 h 282597"/>
                  <a:gd name="connsiteX12" fmla="*/ 159685 w 282955"/>
                  <a:gd name="connsiteY12" fmla="*/ 72000 h 282597"/>
                  <a:gd name="connsiteX13" fmla="*/ 10544 w 282955"/>
                  <a:gd name="connsiteY13" fmla="*/ 221142 h 282597"/>
                  <a:gd name="connsiteX14" fmla="*/ 10544 w 282955"/>
                  <a:gd name="connsiteY14" fmla="*/ 272053 h 282597"/>
                  <a:gd name="connsiteX15" fmla="*/ 61455 w 282955"/>
                  <a:gd name="connsiteY15" fmla="*/ 272053 h 282597"/>
                  <a:gd name="connsiteX16" fmla="*/ 210955 w 282955"/>
                  <a:gd name="connsiteY16" fmla="*/ 122554 h 282597"/>
                  <a:gd name="connsiteX17" fmla="*/ 210955 w 282955"/>
                  <a:gd name="connsiteY17" fmla="*/ 200730 h 282597"/>
                  <a:gd name="connsiteX18" fmla="*/ 246955 w 282955"/>
                  <a:gd name="connsiteY18" fmla="*/ 236730 h 282597"/>
                  <a:gd name="connsiteX19" fmla="*/ 272411 w 282955"/>
                  <a:gd name="connsiteY19" fmla="*/ 226186 h 28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2955" h="282597">
                    <a:moveTo>
                      <a:pt x="272411" y="226186"/>
                    </a:moveTo>
                    <a:cubicBezTo>
                      <a:pt x="278925" y="219671"/>
                      <a:pt x="282955" y="210671"/>
                      <a:pt x="282955" y="200730"/>
                    </a:cubicBezTo>
                    <a:lnTo>
                      <a:pt x="282955" y="56730"/>
                    </a:lnTo>
                    <a:cubicBezTo>
                      <a:pt x="282955" y="46789"/>
                      <a:pt x="278925" y="37789"/>
                      <a:pt x="272411" y="31274"/>
                    </a:cubicBezTo>
                    <a:lnTo>
                      <a:pt x="270478" y="30474"/>
                    </a:lnTo>
                    <a:lnTo>
                      <a:pt x="265102" y="17495"/>
                    </a:lnTo>
                    <a:lnTo>
                      <a:pt x="252376" y="12224"/>
                    </a:lnTo>
                    <a:lnTo>
                      <a:pt x="251681" y="10544"/>
                    </a:lnTo>
                    <a:cubicBezTo>
                      <a:pt x="245166" y="4029"/>
                      <a:pt x="236166" y="0"/>
                      <a:pt x="226225" y="0"/>
                    </a:cubicBezTo>
                    <a:lnTo>
                      <a:pt x="82225" y="0"/>
                    </a:lnTo>
                    <a:cubicBezTo>
                      <a:pt x="62343" y="0"/>
                      <a:pt x="46225" y="16118"/>
                      <a:pt x="46225" y="36000"/>
                    </a:cubicBezTo>
                    <a:cubicBezTo>
                      <a:pt x="46225" y="55882"/>
                      <a:pt x="62343" y="72000"/>
                      <a:pt x="82225" y="72000"/>
                    </a:cubicBezTo>
                    <a:lnTo>
                      <a:pt x="159685" y="72000"/>
                    </a:lnTo>
                    <a:lnTo>
                      <a:pt x="10544" y="221142"/>
                    </a:lnTo>
                    <a:cubicBezTo>
                      <a:pt x="-3515" y="235200"/>
                      <a:pt x="-3515" y="257995"/>
                      <a:pt x="10544" y="272053"/>
                    </a:cubicBezTo>
                    <a:cubicBezTo>
                      <a:pt x="24602" y="286112"/>
                      <a:pt x="47397" y="286112"/>
                      <a:pt x="61455" y="272053"/>
                    </a:cubicBezTo>
                    <a:lnTo>
                      <a:pt x="210955" y="122554"/>
                    </a:lnTo>
                    <a:lnTo>
                      <a:pt x="210955" y="200730"/>
                    </a:lnTo>
                    <a:cubicBezTo>
                      <a:pt x="210955" y="220612"/>
                      <a:pt x="227073" y="236730"/>
                      <a:pt x="246955" y="236730"/>
                    </a:cubicBezTo>
                    <a:cubicBezTo>
                      <a:pt x="256896" y="236730"/>
                      <a:pt x="265896" y="232700"/>
                      <a:pt x="272411" y="226186"/>
                    </a:cubicBezTo>
                    <a:close/>
                  </a:path>
                </a:pathLst>
              </a:custGeom>
              <a:solidFill>
                <a:srgbClr val="24BE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sp>
            <p:nvSpPr>
              <p:cNvPr id="18" name="자유형 74">
                <a:extLst>
                  <a:ext uri="{FF2B5EF4-FFF2-40B4-BE49-F238E27FC236}">
                    <a16:creationId xmlns:a16="http://schemas.microsoft.com/office/drawing/2014/main" id="{E9554F9B-59DD-4D0D-9324-DC1BF7ADE2C3}"/>
                  </a:ext>
                </a:extLst>
              </p:cNvPr>
              <p:cNvSpPr/>
              <p:nvPr/>
            </p:nvSpPr>
            <p:spPr>
              <a:xfrm rot="18900000" flipV="1">
                <a:off x="3247217" y="3941831"/>
                <a:ext cx="282955" cy="282597"/>
              </a:xfrm>
              <a:custGeom>
                <a:avLst/>
                <a:gdLst>
                  <a:gd name="connsiteX0" fmla="*/ 272411 w 282955"/>
                  <a:gd name="connsiteY0" fmla="*/ 226186 h 282597"/>
                  <a:gd name="connsiteX1" fmla="*/ 282955 w 282955"/>
                  <a:gd name="connsiteY1" fmla="*/ 200730 h 282597"/>
                  <a:gd name="connsiteX2" fmla="*/ 282955 w 282955"/>
                  <a:gd name="connsiteY2" fmla="*/ 56730 h 282597"/>
                  <a:gd name="connsiteX3" fmla="*/ 272411 w 282955"/>
                  <a:gd name="connsiteY3" fmla="*/ 31274 h 282597"/>
                  <a:gd name="connsiteX4" fmla="*/ 270478 w 282955"/>
                  <a:gd name="connsiteY4" fmla="*/ 30474 h 282597"/>
                  <a:gd name="connsiteX5" fmla="*/ 265102 w 282955"/>
                  <a:gd name="connsiteY5" fmla="*/ 17495 h 282597"/>
                  <a:gd name="connsiteX6" fmla="*/ 252376 w 282955"/>
                  <a:gd name="connsiteY6" fmla="*/ 12224 h 282597"/>
                  <a:gd name="connsiteX7" fmla="*/ 251681 w 282955"/>
                  <a:gd name="connsiteY7" fmla="*/ 10544 h 282597"/>
                  <a:gd name="connsiteX8" fmla="*/ 226225 w 282955"/>
                  <a:gd name="connsiteY8" fmla="*/ 0 h 282597"/>
                  <a:gd name="connsiteX9" fmla="*/ 82225 w 282955"/>
                  <a:gd name="connsiteY9" fmla="*/ 0 h 282597"/>
                  <a:gd name="connsiteX10" fmla="*/ 46225 w 282955"/>
                  <a:gd name="connsiteY10" fmla="*/ 36000 h 282597"/>
                  <a:gd name="connsiteX11" fmla="*/ 82225 w 282955"/>
                  <a:gd name="connsiteY11" fmla="*/ 72000 h 282597"/>
                  <a:gd name="connsiteX12" fmla="*/ 159685 w 282955"/>
                  <a:gd name="connsiteY12" fmla="*/ 72000 h 282597"/>
                  <a:gd name="connsiteX13" fmla="*/ 10544 w 282955"/>
                  <a:gd name="connsiteY13" fmla="*/ 221142 h 282597"/>
                  <a:gd name="connsiteX14" fmla="*/ 10544 w 282955"/>
                  <a:gd name="connsiteY14" fmla="*/ 272053 h 282597"/>
                  <a:gd name="connsiteX15" fmla="*/ 61455 w 282955"/>
                  <a:gd name="connsiteY15" fmla="*/ 272053 h 282597"/>
                  <a:gd name="connsiteX16" fmla="*/ 210955 w 282955"/>
                  <a:gd name="connsiteY16" fmla="*/ 122554 h 282597"/>
                  <a:gd name="connsiteX17" fmla="*/ 210955 w 282955"/>
                  <a:gd name="connsiteY17" fmla="*/ 200730 h 282597"/>
                  <a:gd name="connsiteX18" fmla="*/ 246955 w 282955"/>
                  <a:gd name="connsiteY18" fmla="*/ 236730 h 282597"/>
                  <a:gd name="connsiteX19" fmla="*/ 272411 w 282955"/>
                  <a:gd name="connsiteY19" fmla="*/ 226186 h 28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2955" h="282597">
                    <a:moveTo>
                      <a:pt x="272411" y="226186"/>
                    </a:moveTo>
                    <a:cubicBezTo>
                      <a:pt x="278925" y="219671"/>
                      <a:pt x="282955" y="210671"/>
                      <a:pt x="282955" y="200730"/>
                    </a:cubicBezTo>
                    <a:lnTo>
                      <a:pt x="282955" y="56730"/>
                    </a:lnTo>
                    <a:cubicBezTo>
                      <a:pt x="282955" y="46789"/>
                      <a:pt x="278925" y="37789"/>
                      <a:pt x="272411" y="31274"/>
                    </a:cubicBezTo>
                    <a:lnTo>
                      <a:pt x="270478" y="30474"/>
                    </a:lnTo>
                    <a:lnTo>
                      <a:pt x="265102" y="17495"/>
                    </a:lnTo>
                    <a:lnTo>
                      <a:pt x="252376" y="12224"/>
                    </a:lnTo>
                    <a:lnTo>
                      <a:pt x="251681" y="10544"/>
                    </a:lnTo>
                    <a:cubicBezTo>
                      <a:pt x="245166" y="4029"/>
                      <a:pt x="236166" y="0"/>
                      <a:pt x="226225" y="0"/>
                    </a:cubicBezTo>
                    <a:lnTo>
                      <a:pt x="82225" y="0"/>
                    </a:lnTo>
                    <a:cubicBezTo>
                      <a:pt x="62343" y="0"/>
                      <a:pt x="46225" y="16118"/>
                      <a:pt x="46225" y="36000"/>
                    </a:cubicBezTo>
                    <a:cubicBezTo>
                      <a:pt x="46225" y="55882"/>
                      <a:pt x="62343" y="72000"/>
                      <a:pt x="82225" y="72000"/>
                    </a:cubicBezTo>
                    <a:lnTo>
                      <a:pt x="159685" y="72000"/>
                    </a:lnTo>
                    <a:lnTo>
                      <a:pt x="10544" y="221142"/>
                    </a:lnTo>
                    <a:cubicBezTo>
                      <a:pt x="-3515" y="235200"/>
                      <a:pt x="-3515" y="257995"/>
                      <a:pt x="10544" y="272053"/>
                    </a:cubicBezTo>
                    <a:cubicBezTo>
                      <a:pt x="24602" y="286112"/>
                      <a:pt x="47397" y="286112"/>
                      <a:pt x="61455" y="272053"/>
                    </a:cubicBezTo>
                    <a:lnTo>
                      <a:pt x="210955" y="122554"/>
                    </a:lnTo>
                    <a:lnTo>
                      <a:pt x="210955" y="200730"/>
                    </a:lnTo>
                    <a:cubicBezTo>
                      <a:pt x="210955" y="220612"/>
                      <a:pt x="227073" y="236730"/>
                      <a:pt x="246955" y="236730"/>
                    </a:cubicBezTo>
                    <a:cubicBezTo>
                      <a:pt x="256896" y="236730"/>
                      <a:pt x="265896" y="232700"/>
                      <a:pt x="272411" y="226186"/>
                    </a:cubicBezTo>
                    <a:close/>
                  </a:path>
                </a:pathLst>
              </a:custGeom>
              <a:solidFill>
                <a:srgbClr val="24BE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sp>
            <p:nvSpPr>
              <p:cNvPr id="19" name="자유형 74">
                <a:extLst>
                  <a:ext uri="{FF2B5EF4-FFF2-40B4-BE49-F238E27FC236}">
                    <a16:creationId xmlns:a16="http://schemas.microsoft.com/office/drawing/2014/main" id="{76928F1A-61AF-4FDD-93A0-56DA86413956}"/>
                  </a:ext>
                </a:extLst>
              </p:cNvPr>
              <p:cNvSpPr/>
              <p:nvPr/>
            </p:nvSpPr>
            <p:spPr>
              <a:xfrm rot="20218577" flipV="1">
                <a:off x="3234328" y="5240182"/>
                <a:ext cx="282955" cy="282597"/>
              </a:xfrm>
              <a:custGeom>
                <a:avLst/>
                <a:gdLst>
                  <a:gd name="connsiteX0" fmla="*/ 272411 w 282955"/>
                  <a:gd name="connsiteY0" fmla="*/ 226186 h 282597"/>
                  <a:gd name="connsiteX1" fmla="*/ 282955 w 282955"/>
                  <a:gd name="connsiteY1" fmla="*/ 200730 h 282597"/>
                  <a:gd name="connsiteX2" fmla="*/ 282955 w 282955"/>
                  <a:gd name="connsiteY2" fmla="*/ 56730 h 282597"/>
                  <a:gd name="connsiteX3" fmla="*/ 272411 w 282955"/>
                  <a:gd name="connsiteY3" fmla="*/ 31274 h 282597"/>
                  <a:gd name="connsiteX4" fmla="*/ 270478 w 282955"/>
                  <a:gd name="connsiteY4" fmla="*/ 30474 h 282597"/>
                  <a:gd name="connsiteX5" fmla="*/ 265102 w 282955"/>
                  <a:gd name="connsiteY5" fmla="*/ 17495 h 282597"/>
                  <a:gd name="connsiteX6" fmla="*/ 252376 w 282955"/>
                  <a:gd name="connsiteY6" fmla="*/ 12224 h 282597"/>
                  <a:gd name="connsiteX7" fmla="*/ 251681 w 282955"/>
                  <a:gd name="connsiteY7" fmla="*/ 10544 h 282597"/>
                  <a:gd name="connsiteX8" fmla="*/ 226225 w 282955"/>
                  <a:gd name="connsiteY8" fmla="*/ 0 h 282597"/>
                  <a:gd name="connsiteX9" fmla="*/ 82225 w 282955"/>
                  <a:gd name="connsiteY9" fmla="*/ 0 h 282597"/>
                  <a:gd name="connsiteX10" fmla="*/ 46225 w 282955"/>
                  <a:gd name="connsiteY10" fmla="*/ 36000 h 282597"/>
                  <a:gd name="connsiteX11" fmla="*/ 82225 w 282955"/>
                  <a:gd name="connsiteY11" fmla="*/ 72000 h 282597"/>
                  <a:gd name="connsiteX12" fmla="*/ 159685 w 282955"/>
                  <a:gd name="connsiteY12" fmla="*/ 72000 h 282597"/>
                  <a:gd name="connsiteX13" fmla="*/ 10544 w 282955"/>
                  <a:gd name="connsiteY13" fmla="*/ 221142 h 282597"/>
                  <a:gd name="connsiteX14" fmla="*/ 10544 w 282955"/>
                  <a:gd name="connsiteY14" fmla="*/ 272053 h 282597"/>
                  <a:gd name="connsiteX15" fmla="*/ 61455 w 282955"/>
                  <a:gd name="connsiteY15" fmla="*/ 272053 h 282597"/>
                  <a:gd name="connsiteX16" fmla="*/ 210955 w 282955"/>
                  <a:gd name="connsiteY16" fmla="*/ 122554 h 282597"/>
                  <a:gd name="connsiteX17" fmla="*/ 210955 w 282955"/>
                  <a:gd name="connsiteY17" fmla="*/ 200730 h 282597"/>
                  <a:gd name="connsiteX18" fmla="*/ 246955 w 282955"/>
                  <a:gd name="connsiteY18" fmla="*/ 236730 h 282597"/>
                  <a:gd name="connsiteX19" fmla="*/ 272411 w 282955"/>
                  <a:gd name="connsiteY19" fmla="*/ 226186 h 28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2955" h="282597">
                    <a:moveTo>
                      <a:pt x="272411" y="226186"/>
                    </a:moveTo>
                    <a:cubicBezTo>
                      <a:pt x="278925" y="219671"/>
                      <a:pt x="282955" y="210671"/>
                      <a:pt x="282955" y="200730"/>
                    </a:cubicBezTo>
                    <a:lnTo>
                      <a:pt x="282955" y="56730"/>
                    </a:lnTo>
                    <a:cubicBezTo>
                      <a:pt x="282955" y="46789"/>
                      <a:pt x="278925" y="37789"/>
                      <a:pt x="272411" y="31274"/>
                    </a:cubicBezTo>
                    <a:lnTo>
                      <a:pt x="270478" y="30474"/>
                    </a:lnTo>
                    <a:lnTo>
                      <a:pt x="265102" y="17495"/>
                    </a:lnTo>
                    <a:lnTo>
                      <a:pt x="252376" y="12224"/>
                    </a:lnTo>
                    <a:lnTo>
                      <a:pt x="251681" y="10544"/>
                    </a:lnTo>
                    <a:cubicBezTo>
                      <a:pt x="245166" y="4029"/>
                      <a:pt x="236166" y="0"/>
                      <a:pt x="226225" y="0"/>
                    </a:cubicBezTo>
                    <a:lnTo>
                      <a:pt x="82225" y="0"/>
                    </a:lnTo>
                    <a:cubicBezTo>
                      <a:pt x="62343" y="0"/>
                      <a:pt x="46225" y="16118"/>
                      <a:pt x="46225" y="36000"/>
                    </a:cubicBezTo>
                    <a:cubicBezTo>
                      <a:pt x="46225" y="55882"/>
                      <a:pt x="62343" y="72000"/>
                      <a:pt x="82225" y="72000"/>
                    </a:cubicBezTo>
                    <a:lnTo>
                      <a:pt x="159685" y="72000"/>
                    </a:lnTo>
                    <a:lnTo>
                      <a:pt x="10544" y="221142"/>
                    </a:lnTo>
                    <a:cubicBezTo>
                      <a:pt x="-3515" y="235200"/>
                      <a:pt x="-3515" y="257995"/>
                      <a:pt x="10544" y="272053"/>
                    </a:cubicBezTo>
                    <a:cubicBezTo>
                      <a:pt x="24602" y="286112"/>
                      <a:pt x="47397" y="286112"/>
                      <a:pt x="61455" y="272053"/>
                    </a:cubicBezTo>
                    <a:lnTo>
                      <a:pt x="210955" y="122554"/>
                    </a:lnTo>
                    <a:lnTo>
                      <a:pt x="210955" y="200730"/>
                    </a:lnTo>
                    <a:cubicBezTo>
                      <a:pt x="210955" y="220612"/>
                      <a:pt x="227073" y="236730"/>
                      <a:pt x="246955" y="236730"/>
                    </a:cubicBezTo>
                    <a:cubicBezTo>
                      <a:pt x="256896" y="236730"/>
                      <a:pt x="265896" y="232700"/>
                      <a:pt x="272411" y="226186"/>
                    </a:cubicBezTo>
                    <a:close/>
                  </a:path>
                </a:pathLst>
              </a:custGeom>
              <a:solidFill>
                <a:srgbClr val="24BE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4C0F645-2EBD-430F-823C-FE03A58E5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1224" y="3158116"/>
                <a:ext cx="2145883" cy="1995118"/>
              </a:xfrm>
              <a:prstGeom prst="rect">
                <a:avLst/>
              </a:prstGeom>
            </p:spPr>
          </p:pic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815C7F74-E6D5-4ECD-AB97-8B15A66A5426}"/>
                  </a:ext>
                </a:extLst>
              </p:cNvPr>
              <p:cNvSpPr/>
              <p:nvPr/>
            </p:nvSpPr>
            <p:spPr>
              <a:xfrm>
                <a:off x="4305917" y="2052090"/>
                <a:ext cx="885150" cy="915058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F0</a:t>
                </a:r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E5FF52E4-11B4-4B42-AEEB-4585BE53F8C8}"/>
                  </a:ext>
                </a:extLst>
              </p:cNvPr>
              <p:cNvSpPr/>
              <p:nvPr/>
            </p:nvSpPr>
            <p:spPr>
              <a:xfrm>
                <a:off x="4033777" y="3640494"/>
                <a:ext cx="1654752" cy="915058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Spectral </a:t>
                </a:r>
              </a:p>
              <a:p>
                <a:pPr lvl="0" algn="ctr"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Envelope</a:t>
                </a: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CB4FA76-A23D-4E4B-A339-AED9F3B7631A}"/>
                  </a:ext>
                </a:extLst>
              </p:cNvPr>
              <p:cNvSpPr/>
              <p:nvPr/>
            </p:nvSpPr>
            <p:spPr>
              <a:xfrm>
                <a:off x="4033777" y="5315337"/>
                <a:ext cx="1654753" cy="915058"/>
              </a:xfrm>
              <a:prstGeom prst="round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Aperiodicity Energy</a:t>
                </a:r>
              </a:p>
            </p:txBody>
          </p:sp>
          <p:sp>
            <p:nvSpPr>
              <p:cNvPr id="28" name="자유형 74">
                <a:extLst>
                  <a:ext uri="{FF2B5EF4-FFF2-40B4-BE49-F238E27FC236}">
                    <a16:creationId xmlns:a16="http://schemas.microsoft.com/office/drawing/2014/main" id="{D4FB70CB-6F9F-42CC-9378-20B7BDA37696}"/>
                  </a:ext>
                </a:extLst>
              </p:cNvPr>
              <p:cNvSpPr/>
              <p:nvPr/>
            </p:nvSpPr>
            <p:spPr>
              <a:xfrm rot="18900000" flipV="1">
                <a:off x="6200183" y="3941830"/>
                <a:ext cx="282955" cy="282597"/>
              </a:xfrm>
              <a:custGeom>
                <a:avLst/>
                <a:gdLst>
                  <a:gd name="connsiteX0" fmla="*/ 272411 w 282955"/>
                  <a:gd name="connsiteY0" fmla="*/ 226186 h 282597"/>
                  <a:gd name="connsiteX1" fmla="*/ 282955 w 282955"/>
                  <a:gd name="connsiteY1" fmla="*/ 200730 h 282597"/>
                  <a:gd name="connsiteX2" fmla="*/ 282955 w 282955"/>
                  <a:gd name="connsiteY2" fmla="*/ 56730 h 282597"/>
                  <a:gd name="connsiteX3" fmla="*/ 272411 w 282955"/>
                  <a:gd name="connsiteY3" fmla="*/ 31274 h 282597"/>
                  <a:gd name="connsiteX4" fmla="*/ 270478 w 282955"/>
                  <a:gd name="connsiteY4" fmla="*/ 30474 h 282597"/>
                  <a:gd name="connsiteX5" fmla="*/ 265102 w 282955"/>
                  <a:gd name="connsiteY5" fmla="*/ 17495 h 282597"/>
                  <a:gd name="connsiteX6" fmla="*/ 252376 w 282955"/>
                  <a:gd name="connsiteY6" fmla="*/ 12224 h 282597"/>
                  <a:gd name="connsiteX7" fmla="*/ 251681 w 282955"/>
                  <a:gd name="connsiteY7" fmla="*/ 10544 h 282597"/>
                  <a:gd name="connsiteX8" fmla="*/ 226225 w 282955"/>
                  <a:gd name="connsiteY8" fmla="*/ 0 h 282597"/>
                  <a:gd name="connsiteX9" fmla="*/ 82225 w 282955"/>
                  <a:gd name="connsiteY9" fmla="*/ 0 h 282597"/>
                  <a:gd name="connsiteX10" fmla="*/ 46225 w 282955"/>
                  <a:gd name="connsiteY10" fmla="*/ 36000 h 282597"/>
                  <a:gd name="connsiteX11" fmla="*/ 82225 w 282955"/>
                  <a:gd name="connsiteY11" fmla="*/ 72000 h 282597"/>
                  <a:gd name="connsiteX12" fmla="*/ 159685 w 282955"/>
                  <a:gd name="connsiteY12" fmla="*/ 72000 h 282597"/>
                  <a:gd name="connsiteX13" fmla="*/ 10544 w 282955"/>
                  <a:gd name="connsiteY13" fmla="*/ 221142 h 282597"/>
                  <a:gd name="connsiteX14" fmla="*/ 10544 w 282955"/>
                  <a:gd name="connsiteY14" fmla="*/ 272053 h 282597"/>
                  <a:gd name="connsiteX15" fmla="*/ 61455 w 282955"/>
                  <a:gd name="connsiteY15" fmla="*/ 272053 h 282597"/>
                  <a:gd name="connsiteX16" fmla="*/ 210955 w 282955"/>
                  <a:gd name="connsiteY16" fmla="*/ 122554 h 282597"/>
                  <a:gd name="connsiteX17" fmla="*/ 210955 w 282955"/>
                  <a:gd name="connsiteY17" fmla="*/ 200730 h 282597"/>
                  <a:gd name="connsiteX18" fmla="*/ 246955 w 282955"/>
                  <a:gd name="connsiteY18" fmla="*/ 236730 h 282597"/>
                  <a:gd name="connsiteX19" fmla="*/ 272411 w 282955"/>
                  <a:gd name="connsiteY19" fmla="*/ 226186 h 28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2955" h="282597">
                    <a:moveTo>
                      <a:pt x="272411" y="226186"/>
                    </a:moveTo>
                    <a:cubicBezTo>
                      <a:pt x="278925" y="219671"/>
                      <a:pt x="282955" y="210671"/>
                      <a:pt x="282955" y="200730"/>
                    </a:cubicBezTo>
                    <a:lnTo>
                      <a:pt x="282955" y="56730"/>
                    </a:lnTo>
                    <a:cubicBezTo>
                      <a:pt x="282955" y="46789"/>
                      <a:pt x="278925" y="37789"/>
                      <a:pt x="272411" y="31274"/>
                    </a:cubicBezTo>
                    <a:lnTo>
                      <a:pt x="270478" y="30474"/>
                    </a:lnTo>
                    <a:lnTo>
                      <a:pt x="265102" y="17495"/>
                    </a:lnTo>
                    <a:lnTo>
                      <a:pt x="252376" y="12224"/>
                    </a:lnTo>
                    <a:lnTo>
                      <a:pt x="251681" y="10544"/>
                    </a:lnTo>
                    <a:cubicBezTo>
                      <a:pt x="245166" y="4029"/>
                      <a:pt x="236166" y="0"/>
                      <a:pt x="226225" y="0"/>
                    </a:cubicBezTo>
                    <a:lnTo>
                      <a:pt x="82225" y="0"/>
                    </a:lnTo>
                    <a:cubicBezTo>
                      <a:pt x="62343" y="0"/>
                      <a:pt x="46225" y="16118"/>
                      <a:pt x="46225" y="36000"/>
                    </a:cubicBezTo>
                    <a:cubicBezTo>
                      <a:pt x="46225" y="55882"/>
                      <a:pt x="62343" y="72000"/>
                      <a:pt x="82225" y="72000"/>
                    </a:cubicBezTo>
                    <a:lnTo>
                      <a:pt x="159685" y="72000"/>
                    </a:lnTo>
                    <a:lnTo>
                      <a:pt x="10544" y="221142"/>
                    </a:lnTo>
                    <a:cubicBezTo>
                      <a:pt x="-3515" y="235200"/>
                      <a:pt x="-3515" y="257995"/>
                      <a:pt x="10544" y="272053"/>
                    </a:cubicBezTo>
                    <a:cubicBezTo>
                      <a:pt x="24602" y="286112"/>
                      <a:pt x="47397" y="286112"/>
                      <a:pt x="61455" y="272053"/>
                    </a:cubicBezTo>
                    <a:lnTo>
                      <a:pt x="210955" y="122554"/>
                    </a:lnTo>
                    <a:lnTo>
                      <a:pt x="210955" y="200730"/>
                    </a:lnTo>
                    <a:cubicBezTo>
                      <a:pt x="210955" y="220612"/>
                      <a:pt x="227073" y="236730"/>
                      <a:pt x="246955" y="236730"/>
                    </a:cubicBezTo>
                    <a:cubicBezTo>
                      <a:pt x="256896" y="236730"/>
                      <a:pt x="265896" y="232700"/>
                      <a:pt x="272411" y="226186"/>
                    </a:cubicBezTo>
                    <a:close/>
                  </a:path>
                </a:pathLst>
              </a:custGeom>
              <a:solidFill>
                <a:srgbClr val="24BE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sp>
            <p:nvSpPr>
              <p:cNvPr id="2" name="이등변 삼각형 1">
                <a:extLst>
                  <a:ext uri="{FF2B5EF4-FFF2-40B4-BE49-F238E27FC236}">
                    <a16:creationId xmlns:a16="http://schemas.microsoft.com/office/drawing/2014/main" id="{DC68D3AB-4F47-4978-816A-04DF7A9777B9}"/>
                  </a:ext>
                </a:extLst>
              </p:cNvPr>
              <p:cNvSpPr/>
              <p:nvPr/>
            </p:nvSpPr>
            <p:spPr>
              <a:xfrm>
                <a:off x="7116199" y="3691100"/>
                <a:ext cx="859423" cy="812134"/>
              </a:xfrm>
              <a:prstGeom prst="triangle">
                <a:avLst/>
              </a:prstGeom>
              <a:solidFill>
                <a:srgbClr val="F166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529892-83A1-43D5-BABE-40BEB4F27744}"/>
                  </a:ext>
                </a:extLst>
              </p:cNvPr>
              <p:cNvSpPr txBox="1"/>
              <p:nvPr/>
            </p:nvSpPr>
            <p:spPr>
              <a:xfrm>
                <a:off x="4292727" y="4283081"/>
                <a:ext cx="40714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TRAIN</a:t>
                </a:r>
              </a:p>
            </p:txBody>
          </p:sp>
          <p:sp>
            <p:nvSpPr>
              <p:cNvPr id="30" name="자유형 74">
                <a:extLst>
                  <a:ext uri="{FF2B5EF4-FFF2-40B4-BE49-F238E27FC236}">
                    <a16:creationId xmlns:a16="http://schemas.microsoft.com/office/drawing/2014/main" id="{D83F54DC-9A76-45C7-9E14-7950C650EFA2}"/>
                  </a:ext>
                </a:extLst>
              </p:cNvPr>
              <p:cNvSpPr/>
              <p:nvPr/>
            </p:nvSpPr>
            <p:spPr>
              <a:xfrm rot="18900000" flipV="1">
                <a:off x="8413665" y="3941829"/>
                <a:ext cx="282955" cy="282597"/>
              </a:xfrm>
              <a:custGeom>
                <a:avLst/>
                <a:gdLst>
                  <a:gd name="connsiteX0" fmla="*/ 272411 w 282955"/>
                  <a:gd name="connsiteY0" fmla="*/ 226186 h 282597"/>
                  <a:gd name="connsiteX1" fmla="*/ 282955 w 282955"/>
                  <a:gd name="connsiteY1" fmla="*/ 200730 h 282597"/>
                  <a:gd name="connsiteX2" fmla="*/ 282955 w 282955"/>
                  <a:gd name="connsiteY2" fmla="*/ 56730 h 282597"/>
                  <a:gd name="connsiteX3" fmla="*/ 272411 w 282955"/>
                  <a:gd name="connsiteY3" fmla="*/ 31274 h 282597"/>
                  <a:gd name="connsiteX4" fmla="*/ 270478 w 282955"/>
                  <a:gd name="connsiteY4" fmla="*/ 30474 h 282597"/>
                  <a:gd name="connsiteX5" fmla="*/ 265102 w 282955"/>
                  <a:gd name="connsiteY5" fmla="*/ 17495 h 282597"/>
                  <a:gd name="connsiteX6" fmla="*/ 252376 w 282955"/>
                  <a:gd name="connsiteY6" fmla="*/ 12224 h 282597"/>
                  <a:gd name="connsiteX7" fmla="*/ 251681 w 282955"/>
                  <a:gd name="connsiteY7" fmla="*/ 10544 h 282597"/>
                  <a:gd name="connsiteX8" fmla="*/ 226225 w 282955"/>
                  <a:gd name="connsiteY8" fmla="*/ 0 h 282597"/>
                  <a:gd name="connsiteX9" fmla="*/ 82225 w 282955"/>
                  <a:gd name="connsiteY9" fmla="*/ 0 h 282597"/>
                  <a:gd name="connsiteX10" fmla="*/ 46225 w 282955"/>
                  <a:gd name="connsiteY10" fmla="*/ 36000 h 282597"/>
                  <a:gd name="connsiteX11" fmla="*/ 82225 w 282955"/>
                  <a:gd name="connsiteY11" fmla="*/ 72000 h 282597"/>
                  <a:gd name="connsiteX12" fmla="*/ 159685 w 282955"/>
                  <a:gd name="connsiteY12" fmla="*/ 72000 h 282597"/>
                  <a:gd name="connsiteX13" fmla="*/ 10544 w 282955"/>
                  <a:gd name="connsiteY13" fmla="*/ 221142 h 282597"/>
                  <a:gd name="connsiteX14" fmla="*/ 10544 w 282955"/>
                  <a:gd name="connsiteY14" fmla="*/ 272053 h 282597"/>
                  <a:gd name="connsiteX15" fmla="*/ 61455 w 282955"/>
                  <a:gd name="connsiteY15" fmla="*/ 272053 h 282597"/>
                  <a:gd name="connsiteX16" fmla="*/ 210955 w 282955"/>
                  <a:gd name="connsiteY16" fmla="*/ 122554 h 282597"/>
                  <a:gd name="connsiteX17" fmla="*/ 210955 w 282955"/>
                  <a:gd name="connsiteY17" fmla="*/ 200730 h 282597"/>
                  <a:gd name="connsiteX18" fmla="*/ 246955 w 282955"/>
                  <a:gd name="connsiteY18" fmla="*/ 236730 h 282597"/>
                  <a:gd name="connsiteX19" fmla="*/ 272411 w 282955"/>
                  <a:gd name="connsiteY19" fmla="*/ 226186 h 28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2955" h="282597">
                    <a:moveTo>
                      <a:pt x="272411" y="226186"/>
                    </a:moveTo>
                    <a:cubicBezTo>
                      <a:pt x="278925" y="219671"/>
                      <a:pt x="282955" y="210671"/>
                      <a:pt x="282955" y="200730"/>
                    </a:cubicBezTo>
                    <a:lnTo>
                      <a:pt x="282955" y="56730"/>
                    </a:lnTo>
                    <a:cubicBezTo>
                      <a:pt x="282955" y="46789"/>
                      <a:pt x="278925" y="37789"/>
                      <a:pt x="272411" y="31274"/>
                    </a:cubicBezTo>
                    <a:lnTo>
                      <a:pt x="270478" y="30474"/>
                    </a:lnTo>
                    <a:lnTo>
                      <a:pt x="265102" y="17495"/>
                    </a:lnTo>
                    <a:lnTo>
                      <a:pt x="252376" y="12224"/>
                    </a:lnTo>
                    <a:lnTo>
                      <a:pt x="251681" y="10544"/>
                    </a:lnTo>
                    <a:cubicBezTo>
                      <a:pt x="245166" y="4029"/>
                      <a:pt x="236166" y="0"/>
                      <a:pt x="226225" y="0"/>
                    </a:cubicBezTo>
                    <a:lnTo>
                      <a:pt x="82225" y="0"/>
                    </a:lnTo>
                    <a:cubicBezTo>
                      <a:pt x="62343" y="0"/>
                      <a:pt x="46225" y="16118"/>
                      <a:pt x="46225" y="36000"/>
                    </a:cubicBezTo>
                    <a:cubicBezTo>
                      <a:pt x="46225" y="55882"/>
                      <a:pt x="62343" y="72000"/>
                      <a:pt x="82225" y="72000"/>
                    </a:cubicBezTo>
                    <a:lnTo>
                      <a:pt x="159685" y="72000"/>
                    </a:lnTo>
                    <a:lnTo>
                      <a:pt x="10544" y="221142"/>
                    </a:lnTo>
                    <a:cubicBezTo>
                      <a:pt x="-3515" y="235200"/>
                      <a:pt x="-3515" y="257995"/>
                      <a:pt x="10544" y="272053"/>
                    </a:cubicBezTo>
                    <a:cubicBezTo>
                      <a:pt x="24602" y="286112"/>
                      <a:pt x="47397" y="286112"/>
                      <a:pt x="61455" y="272053"/>
                    </a:cubicBezTo>
                    <a:lnTo>
                      <a:pt x="210955" y="122554"/>
                    </a:lnTo>
                    <a:lnTo>
                      <a:pt x="210955" y="200730"/>
                    </a:lnTo>
                    <a:cubicBezTo>
                      <a:pt x="210955" y="220612"/>
                      <a:pt x="227073" y="236730"/>
                      <a:pt x="246955" y="236730"/>
                    </a:cubicBezTo>
                    <a:cubicBezTo>
                      <a:pt x="256896" y="236730"/>
                      <a:pt x="265896" y="232700"/>
                      <a:pt x="272411" y="226186"/>
                    </a:cubicBezTo>
                    <a:close/>
                  </a:path>
                </a:pathLst>
              </a:custGeom>
              <a:solidFill>
                <a:srgbClr val="24BE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sp>
            <p:nvSpPr>
              <p:cNvPr id="31" name="자유형 74">
                <a:extLst>
                  <a:ext uri="{FF2B5EF4-FFF2-40B4-BE49-F238E27FC236}">
                    <a16:creationId xmlns:a16="http://schemas.microsoft.com/office/drawing/2014/main" id="{3AFF7889-A437-40F1-B545-B8CF8CE0332E}"/>
                  </a:ext>
                </a:extLst>
              </p:cNvPr>
              <p:cNvSpPr/>
              <p:nvPr/>
            </p:nvSpPr>
            <p:spPr>
              <a:xfrm rot="20218577" flipV="1">
                <a:off x="8324540" y="2742655"/>
                <a:ext cx="282955" cy="282597"/>
              </a:xfrm>
              <a:custGeom>
                <a:avLst/>
                <a:gdLst>
                  <a:gd name="connsiteX0" fmla="*/ 272411 w 282955"/>
                  <a:gd name="connsiteY0" fmla="*/ 226186 h 282597"/>
                  <a:gd name="connsiteX1" fmla="*/ 282955 w 282955"/>
                  <a:gd name="connsiteY1" fmla="*/ 200730 h 282597"/>
                  <a:gd name="connsiteX2" fmla="*/ 282955 w 282955"/>
                  <a:gd name="connsiteY2" fmla="*/ 56730 h 282597"/>
                  <a:gd name="connsiteX3" fmla="*/ 272411 w 282955"/>
                  <a:gd name="connsiteY3" fmla="*/ 31274 h 282597"/>
                  <a:gd name="connsiteX4" fmla="*/ 270478 w 282955"/>
                  <a:gd name="connsiteY4" fmla="*/ 30474 h 282597"/>
                  <a:gd name="connsiteX5" fmla="*/ 265102 w 282955"/>
                  <a:gd name="connsiteY5" fmla="*/ 17495 h 282597"/>
                  <a:gd name="connsiteX6" fmla="*/ 252376 w 282955"/>
                  <a:gd name="connsiteY6" fmla="*/ 12224 h 282597"/>
                  <a:gd name="connsiteX7" fmla="*/ 251681 w 282955"/>
                  <a:gd name="connsiteY7" fmla="*/ 10544 h 282597"/>
                  <a:gd name="connsiteX8" fmla="*/ 226225 w 282955"/>
                  <a:gd name="connsiteY8" fmla="*/ 0 h 282597"/>
                  <a:gd name="connsiteX9" fmla="*/ 82225 w 282955"/>
                  <a:gd name="connsiteY9" fmla="*/ 0 h 282597"/>
                  <a:gd name="connsiteX10" fmla="*/ 46225 w 282955"/>
                  <a:gd name="connsiteY10" fmla="*/ 36000 h 282597"/>
                  <a:gd name="connsiteX11" fmla="*/ 82225 w 282955"/>
                  <a:gd name="connsiteY11" fmla="*/ 72000 h 282597"/>
                  <a:gd name="connsiteX12" fmla="*/ 159685 w 282955"/>
                  <a:gd name="connsiteY12" fmla="*/ 72000 h 282597"/>
                  <a:gd name="connsiteX13" fmla="*/ 10544 w 282955"/>
                  <a:gd name="connsiteY13" fmla="*/ 221142 h 282597"/>
                  <a:gd name="connsiteX14" fmla="*/ 10544 w 282955"/>
                  <a:gd name="connsiteY14" fmla="*/ 272053 h 282597"/>
                  <a:gd name="connsiteX15" fmla="*/ 61455 w 282955"/>
                  <a:gd name="connsiteY15" fmla="*/ 272053 h 282597"/>
                  <a:gd name="connsiteX16" fmla="*/ 210955 w 282955"/>
                  <a:gd name="connsiteY16" fmla="*/ 122554 h 282597"/>
                  <a:gd name="connsiteX17" fmla="*/ 210955 w 282955"/>
                  <a:gd name="connsiteY17" fmla="*/ 200730 h 282597"/>
                  <a:gd name="connsiteX18" fmla="*/ 246955 w 282955"/>
                  <a:gd name="connsiteY18" fmla="*/ 236730 h 282597"/>
                  <a:gd name="connsiteX19" fmla="*/ 272411 w 282955"/>
                  <a:gd name="connsiteY19" fmla="*/ 226186 h 28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2955" h="282597">
                    <a:moveTo>
                      <a:pt x="272411" y="226186"/>
                    </a:moveTo>
                    <a:cubicBezTo>
                      <a:pt x="278925" y="219671"/>
                      <a:pt x="282955" y="210671"/>
                      <a:pt x="282955" y="200730"/>
                    </a:cubicBezTo>
                    <a:lnTo>
                      <a:pt x="282955" y="56730"/>
                    </a:lnTo>
                    <a:cubicBezTo>
                      <a:pt x="282955" y="46789"/>
                      <a:pt x="278925" y="37789"/>
                      <a:pt x="272411" y="31274"/>
                    </a:cubicBezTo>
                    <a:lnTo>
                      <a:pt x="270478" y="30474"/>
                    </a:lnTo>
                    <a:lnTo>
                      <a:pt x="265102" y="17495"/>
                    </a:lnTo>
                    <a:lnTo>
                      <a:pt x="252376" y="12224"/>
                    </a:lnTo>
                    <a:lnTo>
                      <a:pt x="251681" y="10544"/>
                    </a:lnTo>
                    <a:cubicBezTo>
                      <a:pt x="245166" y="4029"/>
                      <a:pt x="236166" y="0"/>
                      <a:pt x="226225" y="0"/>
                    </a:cubicBezTo>
                    <a:lnTo>
                      <a:pt x="82225" y="0"/>
                    </a:lnTo>
                    <a:cubicBezTo>
                      <a:pt x="62343" y="0"/>
                      <a:pt x="46225" y="16118"/>
                      <a:pt x="46225" y="36000"/>
                    </a:cubicBezTo>
                    <a:cubicBezTo>
                      <a:pt x="46225" y="55882"/>
                      <a:pt x="62343" y="72000"/>
                      <a:pt x="82225" y="72000"/>
                    </a:cubicBezTo>
                    <a:lnTo>
                      <a:pt x="159685" y="72000"/>
                    </a:lnTo>
                    <a:lnTo>
                      <a:pt x="10544" y="221142"/>
                    </a:lnTo>
                    <a:cubicBezTo>
                      <a:pt x="-3515" y="235200"/>
                      <a:pt x="-3515" y="257995"/>
                      <a:pt x="10544" y="272053"/>
                    </a:cubicBezTo>
                    <a:cubicBezTo>
                      <a:pt x="24602" y="286112"/>
                      <a:pt x="47397" y="286112"/>
                      <a:pt x="61455" y="272053"/>
                    </a:cubicBezTo>
                    <a:lnTo>
                      <a:pt x="210955" y="122554"/>
                    </a:lnTo>
                    <a:lnTo>
                      <a:pt x="210955" y="200730"/>
                    </a:lnTo>
                    <a:cubicBezTo>
                      <a:pt x="210955" y="220612"/>
                      <a:pt x="227073" y="236730"/>
                      <a:pt x="246955" y="236730"/>
                    </a:cubicBezTo>
                    <a:cubicBezTo>
                      <a:pt x="256896" y="236730"/>
                      <a:pt x="265896" y="232700"/>
                      <a:pt x="272411" y="226186"/>
                    </a:cubicBezTo>
                    <a:close/>
                  </a:path>
                </a:pathLst>
              </a:custGeom>
              <a:solidFill>
                <a:srgbClr val="24BE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C13F82-07A0-4960-8971-9D74FA36FEA4}"/>
                  </a:ext>
                </a:extLst>
              </p:cNvPr>
              <p:cNvSpPr txBox="1"/>
              <p:nvPr/>
            </p:nvSpPr>
            <p:spPr>
              <a:xfrm>
                <a:off x="8701329" y="5178096"/>
                <a:ext cx="3095440" cy="378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[Raw Wave]</a:t>
                </a: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39C746FB-D065-4C0D-BD78-A3A4C1246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8FAFB"/>
                  </a:clrFrom>
                  <a:clrTo>
                    <a:srgbClr val="F8FAFB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179685" y="3188324"/>
                <a:ext cx="2145883" cy="1995118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215EF0-76E9-4E69-88ED-C1E3EA3A80B8}"/>
                  </a:ext>
                </a:extLst>
              </p:cNvPr>
              <p:cNvSpPr txBox="1"/>
              <p:nvPr/>
            </p:nvSpPr>
            <p:spPr>
              <a:xfrm>
                <a:off x="5510166" y="4572816"/>
                <a:ext cx="40714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[TRAINED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MCEP]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ED029D0-94A5-49BB-AB5C-22B84307BF5C}"/>
              </a:ext>
            </a:extLst>
          </p:cNvPr>
          <p:cNvSpPr txBox="1"/>
          <p:nvPr/>
        </p:nvSpPr>
        <p:spPr>
          <a:xfrm>
            <a:off x="-240631" y="1399997"/>
            <a:ext cx="407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0404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 Audio Analysis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587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Feature Extraction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D6938B-7FDE-4699-95C1-E8E847CAEDCB}"/>
              </a:ext>
            </a:extLst>
          </p:cNvPr>
          <p:cNvSpPr txBox="1"/>
          <p:nvPr/>
        </p:nvSpPr>
        <p:spPr>
          <a:xfrm>
            <a:off x="-1485324" y="1173195"/>
            <a:ext cx="673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# Fourier Transform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11F4C-C922-48B1-9065-2CB686789B77}"/>
              </a:ext>
            </a:extLst>
          </p:cNvPr>
          <p:cNvSpPr txBox="1"/>
          <p:nvPr/>
        </p:nvSpPr>
        <p:spPr>
          <a:xfrm>
            <a:off x="9805073" y="6117487"/>
            <a:ext cx="238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</a:t>
            </a:r>
            <a:r>
              <a:rPr lang="ko-KR" altLang="en-US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축</a:t>
            </a:r>
            <a:r>
              <a:rPr lang="en-US" altLang="ko-KR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Time(</a:t>
            </a:r>
            <a:r>
              <a:rPr lang="ko-KR" altLang="en-US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r>
              <a:rPr lang="en-US" altLang="ko-KR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Amplitude(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진폭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2D11C28-686C-4589-89CB-FDB2B1FC7C46}"/>
              </a:ext>
            </a:extLst>
          </p:cNvPr>
          <p:cNvGrpSpPr/>
          <p:nvPr/>
        </p:nvGrpSpPr>
        <p:grpSpPr>
          <a:xfrm>
            <a:off x="945023" y="1829353"/>
            <a:ext cx="10220854" cy="4854794"/>
            <a:chOff x="1293481" y="1871249"/>
            <a:chExt cx="10220854" cy="48547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DFAF2D4-54BF-42D0-A49A-F5E18DAE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481" y="4614894"/>
              <a:ext cx="4522709" cy="2111149"/>
            </a:xfrm>
            <a:prstGeom prst="rect">
              <a:avLst/>
            </a:prstGeom>
            <a:ln w="19050">
              <a:solidFill>
                <a:srgbClr val="595959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29ABD9-BADB-4A85-B8F2-897143C0F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7953" y="3084357"/>
              <a:ext cx="4206382" cy="2231194"/>
            </a:xfrm>
            <a:prstGeom prst="rect">
              <a:avLst/>
            </a:prstGeom>
            <a:ln w="19050">
              <a:solidFill>
                <a:srgbClr val="595959"/>
              </a:solidFill>
            </a:ln>
          </p:spPr>
        </p:pic>
        <p:sp>
          <p:nvSpPr>
            <p:cNvPr id="10" name="같음 기호 9">
              <a:extLst>
                <a:ext uri="{FF2B5EF4-FFF2-40B4-BE49-F238E27FC236}">
                  <a16:creationId xmlns:a16="http://schemas.microsoft.com/office/drawing/2014/main" id="{AC3A2B31-1FD6-49F9-B502-E8541578F1CC}"/>
                </a:ext>
              </a:extLst>
            </p:cNvPr>
            <p:cNvSpPr/>
            <p:nvPr/>
          </p:nvSpPr>
          <p:spPr>
            <a:xfrm>
              <a:off x="6269189" y="4043167"/>
              <a:ext cx="566530" cy="526774"/>
            </a:xfrm>
            <a:prstGeom prst="mathEqual">
              <a:avLst/>
            </a:prstGeom>
            <a:solidFill>
              <a:srgbClr val="F16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E9FBFED-DC0F-4643-BC5D-12A59D314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2766" y="1871249"/>
              <a:ext cx="4449514" cy="2157504"/>
            </a:xfrm>
            <a:prstGeom prst="rect">
              <a:avLst/>
            </a:prstGeom>
            <a:ln w="19050">
              <a:solidFill>
                <a:srgbClr val="595959"/>
              </a:solidFill>
            </a:ln>
          </p:spPr>
        </p:pic>
        <p:sp>
          <p:nvSpPr>
            <p:cNvPr id="15" name="십자형 14">
              <a:extLst>
                <a:ext uri="{FF2B5EF4-FFF2-40B4-BE49-F238E27FC236}">
                  <a16:creationId xmlns:a16="http://schemas.microsoft.com/office/drawing/2014/main" id="{12840D9C-9CA7-473D-B048-3F8EFC38C77C}"/>
                </a:ext>
              </a:extLst>
            </p:cNvPr>
            <p:cNvSpPr/>
            <p:nvPr/>
          </p:nvSpPr>
          <p:spPr>
            <a:xfrm>
              <a:off x="3372469" y="4133871"/>
              <a:ext cx="383301" cy="345367"/>
            </a:xfrm>
            <a:prstGeom prst="plus">
              <a:avLst>
                <a:gd name="adj" fmla="val 34434"/>
              </a:avLst>
            </a:prstGeom>
            <a:solidFill>
              <a:srgbClr val="24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465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Feature Extraction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111F4C-C922-48B1-9065-2CB686789B77}"/>
              </a:ext>
            </a:extLst>
          </p:cNvPr>
          <p:cNvSpPr txBox="1"/>
          <p:nvPr/>
        </p:nvSpPr>
        <p:spPr>
          <a:xfrm>
            <a:off x="2933062" y="5324944"/>
            <a:ext cx="238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Time(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시간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Amplitude(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진폭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E95F73-BED7-46C8-BB1E-8F1C635500D1}"/>
              </a:ext>
            </a:extLst>
          </p:cNvPr>
          <p:cNvSpPr txBox="1"/>
          <p:nvPr/>
        </p:nvSpPr>
        <p:spPr>
          <a:xfrm>
            <a:off x="-1485324" y="1173195"/>
            <a:ext cx="673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# Fourier Transform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BF218-926A-4E81-963D-D692911C113D}"/>
              </a:ext>
            </a:extLst>
          </p:cNvPr>
          <p:cNvSpPr txBox="1"/>
          <p:nvPr/>
        </p:nvSpPr>
        <p:spPr>
          <a:xfrm>
            <a:off x="8631949" y="5324944"/>
            <a:ext cx="316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</a:t>
            </a:r>
            <a:r>
              <a:rPr lang="en-US" altLang="ko-KR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Frequency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주파수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Y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Magnitude(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주파수의 세기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60D3054-76C0-4671-A75B-5D929DED7A04}"/>
              </a:ext>
            </a:extLst>
          </p:cNvPr>
          <p:cNvGrpSpPr/>
          <p:nvPr/>
        </p:nvGrpSpPr>
        <p:grpSpPr>
          <a:xfrm>
            <a:off x="391310" y="2627697"/>
            <a:ext cx="11409380" cy="2559029"/>
            <a:chOff x="279018" y="2656573"/>
            <a:chExt cx="11409380" cy="2559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29ABD9-BADB-4A85-B8F2-897143C0F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018" y="2656573"/>
              <a:ext cx="4824436" cy="2559029"/>
            </a:xfrm>
            <a:prstGeom prst="rect">
              <a:avLst/>
            </a:prstGeom>
            <a:ln w="19050">
              <a:solidFill>
                <a:srgbClr val="595959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8194E14-4809-4AB2-8198-01DDBC68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1029" y="2656573"/>
              <a:ext cx="4537369" cy="2559029"/>
            </a:xfrm>
            <a:prstGeom prst="rect">
              <a:avLst/>
            </a:prstGeom>
            <a:ln w="19050">
              <a:solidFill>
                <a:srgbClr val="595959"/>
              </a:solidFill>
            </a:ln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598D4760-B562-4193-9D3C-1F421E7C4E79}"/>
                </a:ext>
              </a:extLst>
            </p:cNvPr>
            <p:cNvSpPr/>
            <p:nvPr/>
          </p:nvSpPr>
          <p:spPr>
            <a:xfrm>
              <a:off x="5729297" y="3729260"/>
              <a:ext cx="861131" cy="529499"/>
            </a:xfrm>
            <a:prstGeom prst="rightArrow">
              <a:avLst/>
            </a:prstGeom>
            <a:solidFill>
              <a:srgbClr val="24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A61FF7-FCB5-40DE-860F-5B709B2E384D}"/>
                </a:ext>
              </a:extLst>
            </p:cNvPr>
            <p:cNvSpPr txBox="1"/>
            <p:nvPr/>
          </p:nvSpPr>
          <p:spPr>
            <a:xfrm>
              <a:off x="4783204" y="2948356"/>
              <a:ext cx="2625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dirty="0">
                  <a:solidFill>
                    <a:srgbClr val="404040"/>
                  </a:solidFill>
                  <a:highlight>
                    <a:srgbClr val="FFFF00"/>
                  </a:highlight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FFT</a:t>
              </a:r>
              <a:endPara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highlight>
                  <a:srgbClr val="FFFF00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E7694B-67F0-4B87-B3A5-FCC2F92D633F}"/>
              </a:ext>
            </a:extLst>
          </p:cNvPr>
          <p:cNvSpPr/>
          <p:nvPr/>
        </p:nvSpPr>
        <p:spPr>
          <a:xfrm>
            <a:off x="7591949" y="3489148"/>
            <a:ext cx="530297" cy="16975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FB2C0D-C1D5-41BA-A505-3A02B2DE8767}"/>
              </a:ext>
            </a:extLst>
          </p:cNvPr>
          <p:cNvSpPr/>
          <p:nvPr/>
        </p:nvSpPr>
        <p:spPr>
          <a:xfrm>
            <a:off x="10048823" y="3489148"/>
            <a:ext cx="530297" cy="16975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54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Feature Extraction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D6938B-7FDE-4699-95C1-E8E847CAEDCB}"/>
              </a:ext>
            </a:extLst>
          </p:cNvPr>
          <p:cNvSpPr txBox="1"/>
          <p:nvPr/>
        </p:nvSpPr>
        <p:spPr>
          <a:xfrm>
            <a:off x="-192505" y="1419247"/>
            <a:ext cx="579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Q. What is Spectral Envelope?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CBB6A4-642D-4B44-A04F-376810781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7" t="3888" r="6490" b="12483"/>
          <a:stretch/>
        </p:blipFill>
        <p:spPr>
          <a:xfrm>
            <a:off x="2151715" y="2926080"/>
            <a:ext cx="7041214" cy="2839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0B0596-D5BD-44C1-98B1-98D09AAC66F0}"/>
              </a:ext>
            </a:extLst>
          </p:cNvPr>
          <p:cNvSpPr txBox="1"/>
          <p:nvPr/>
        </p:nvSpPr>
        <p:spPr>
          <a:xfrm>
            <a:off x="8280176" y="1880912"/>
            <a:ext cx="238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Spectral Envelope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C6FAEB9-6A53-4FA8-AB72-A559D16DDCF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175057" y="2711909"/>
            <a:ext cx="1298583" cy="154103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928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Feature Extraction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C3E54F-4D59-415E-A263-58A744984B82}"/>
              </a:ext>
            </a:extLst>
          </p:cNvPr>
          <p:cNvSpPr txBox="1"/>
          <p:nvPr/>
        </p:nvSpPr>
        <p:spPr>
          <a:xfrm>
            <a:off x="-192505" y="1419247"/>
            <a:ext cx="5794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Q. What is Spectral Envelope?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8110E6-8258-4AFB-9F6C-CF60A6B54AF7}"/>
              </a:ext>
            </a:extLst>
          </p:cNvPr>
          <p:cNvGrpSpPr/>
          <p:nvPr/>
        </p:nvGrpSpPr>
        <p:grpSpPr>
          <a:xfrm>
            <a:off x="3144252" y="2312379"/>
            <a:ext cx="5972476" cy="707886"/>
            <a:chOff x="3020727" y="5816679"/>
            <a:chExt cx="5972476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D6938B-7FDE-4699-95C1-E8E847CAEDCB}"/>
                </a:ext>
              </a:extLst>
            </p:cNvPr>
            <p:cNvSpPr txBox="1"/>
            <p:nvPr/>
          </p:nvSpPr>
          <p:spPr>
            <a:xfrm>
              <a:off x="3198795" y="5816679"/>
              <a:ext cx="57944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000" dirty="0">
                  <a:solidFill>
                    <a:srgbClr val="00B05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MCEP</a:t>
              </a:r>
              <a:r>
                <a:rPr lang="en-US" altLang="ko-KR" sz="4000" dirty="0">
                  <a:solidFill>
                    <a:srgbClr val="24BECA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 </a:t>
              </a:r>
              <a:r>
                <a:rPr lang="en-US" altLang="ko-KR" sz="2800" dirty="0">
                  <a:solidFill>
                    <a:srgbClr val="40404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VS</a:t>
              </a:r>
              <a:r>
                <a:rPr lang="en-US" altLang="ko-KR" sz="4000" dirty="0">
                  <a:solidFill>
                    <a:srgbClr val="40404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     </a:t>
              </a:r>
              <a:r>
                <a:rPr lang="en-US" altLang="ko-KR" sz="4000" dirty="0">
                  <a:solidFill>
                    <a:srgbClr val="F16655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MFCC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0064CC0-FA06-432D-8B59-FFE28E180412}"/>
                </a:ext>
              </a:extLst>
            </p:cNvPr>
            <p:cNvSpPr/>
            <p:nvPr/>
          </p:nvSpPr>
          <p:spPr>
            <a:xfrm>
              <a:off x="3020727" y="5997367"/>
              <a:ext cx="356135" cy="3465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99D71105-1E76-4320-95E9-5DA369CA2A6E}"/>
                </a:ext>
              </a:extLst>
            </p:cNvPr>
            <p:cNvSpPr/>
            <p:nvPr/>
          </p:nvSpPr>
          <p:spPr>
            <a:xfrm>
              <a:off x="6976710" y="5997367"/>
              <a:ext cx="356135" cy="346509"/>
            </a:xfrm>
            <a:prstGeom prst="triangle">
              <a:avLst/>
            </a:prstGeom>
            <a:solidFill>
              <a:srgbClr val="F166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13A2601-A41C-4CC2-BF94-0444C3A6E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4" t="2252" r="6934" b="11248"/>
          <a:stretch/>
        </p:blipFill>
        <p:spPr>
          <a:xfrm>
            <a:off x="2329312" y="3399848"/>
            <a:ext cx="7382577" cy="2949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DBDAF8-5668-4248-9953-F2C0D8850933}"/>
              </a:ext>
            </a:extLst>
          </p:cNvPr>
          <p:cNvSpPr txBox="1"/>
          <p:nvPr/>
        </p:nvSpPr>
        <p:spPr>
          <a:xfrm>
            <a:off x="-192505" y="5438753"/>
            <a:ext cx="238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>
                <a:solidFill>
                  <a:srgbClr val="92D05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MCEP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Spectral Envelope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DAB7E9B-A88E-4657-AD55-89DCDDE58ABE}"/>
              </a:ext>
            </a:extLst>
          </p:cNvPr>
          <p:cNvCxnSpPr>
            <a:cxnSpLocks/>
          </p:cNvCxnSpPr>
          <p:nvPr/>
        </p:nvCxnSpPr>
        <p:spPr>
          <a:xfrm flipV="1">
            <a:off x="1742173" y="4731099"/>
            <a:ext cx="1580146" cy="95866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0CACBE-1C80-4908-AC5A-A6A40D05FB05}"/>
              </a:ext>
            </a:extLst>
          </p:cNvPr>
          <p:cNvCxnSpPr>
            <a:cxnSpLocks/>
          </p:cNvCxnSpPr>
          <p:nvPr/>
        </p:nvCxnSpPr>
        <p:spPr>
          <a:xfrm flipH="1" flipV="1">
            <a:off x="7353701" y="4874643"/>
            <a:ext cx="2906827" cy="717635"/>
          </a:xfrm>
          <a:prstGeom prst="straightConnector1">
            <a:avLst/>
          </a:prstGeom>
          <a:ln w="57150">
            <a:solidFill>
              <a:srgbClr val="F1665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0CA69-C1CD-478D-89C2-A86CFDD30D72}"/>
              </a:ext>
            </a:extLst>
          </p:cNvPr>
          <p:cNvSpPr txBox="1"/>
          <p:nvPr/>
        </p:nvSpPr>
        <p:spPr>
          <a:xfrm>
            <a:off x="9723879" y="5438753"/>
            <a:ext cx="238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i="1" dirty="0">
                <a:solidFill>
                  <a:srgbClr val="F166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MFCC</a:t>
            </a:r>
            <a:endParaRPr kumimoji="0" lang="en-US" altLang="ko-KR" sz="2400" b="1" i="1" u="none" strike="noStrike" kern="1200" cap="none" spc="0" normalizeH="0" baseline="0" noProof="0" dirty="0">
              <a:ln>
                <a:noFill/>
              </a:ln>
              <a:solidFill>
                <a:srgbClr val="F16655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1200" cap="none" spc="0" normalizeH="0" baseline="0" noProof="0" dirty="0">
                <a:ln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Spectral Envelope</a:t>
            </a:r>
          </a:p>
        </p:txBody>
      </p:sp>
    </p:spTree>
    <p:extLst>
      <p:ext uri="{BB962C8B-B14F-4D97-AF65-F5344CB8AC3E}">
        <p14:creationId xmlns:p14="http://schemas.microsoft.com/office/powerpoint/2010/main" val="4124975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4">
            <a:extLst>
              <a:ext uri="{FF2B5EF4-FFF2-40B4-BE49-F238E27FC236}">
                <a16:creationId xmlns:a16="http://schemas.microsoft.com/office/drawing/2014/main" id="{0C54476E-4138-4F12-975C-D17BBA7D0A92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E5D2E-088E-4A9B-A8C1-4008CFDA09EC}"/>
              </a:ext>
            </a:extLst>
          </p:cNvPr>
          <p:cNvSpPr txBox="1"/>
          <p:nvPr/>
        </p:nvSpPr>
        <p:spPr>
          <a:xfrm>
            <a:off x="404203" y="1191275"/>
            <a:ext cx="961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0. 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(Generative Adversarial Network)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- Background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8CEFD-FC77-44A1-ADF8-17BB083DE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t="40056" r="4549" b="23707"/>
          <a:stretch/>
        </p:blipFill>
        <p:spPr bwMode="auto">
          <a:xfrm>
            <a:off x="-215266" y="3323384"/>
            <a:ext cx="6610315" cy="163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C8D43EF-FA59-487B-90F6-D9A8E261C2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743"/>
          <a:stretch/>
        </p:blipFill>
        <p:spPr>
          <a:xfrm>
            <a:off x="6389771" y="2581634"/>
            <a:ext cx="5279261" cy="35770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E5C8A2-FE22-4141-9D2A-188D0CB75FC0}"/>
              </a:ext>
            </a:extLst>
          </p:cNvPr>
          <p:cNvSpPr/>
          <p:nvPr/>
        </p:nvSpPr>
        <p:spPr>
          <a:xfrm>
            <a:off x="-698504" y="2113750"/>
            <a:ext cx="3638871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pix2pix&gt;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BEFBE-979E-40AC-B033-0F34BBB7D87D}"/>
              </a:ext>
            </a:extLst>
          </p:cNvPr>
          <p:cNvSpPr txBox="1"/>
          <p:nvPr/>
        </p:nvSpPr>
        <p:spPr>
          <a:xfrm>
            <a:off x="566084" y="4928136"/>
            <a:ext cx="160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09943-A083-4AD2-B41C-76598C2F4389}"/>
              </a:ext>
            </a:extLst>
          </p:cNvPr>
          <p:cNvSpPr txBox="1"/>
          <p:nvPr/>
        </p:nvSpPr>
        <p:spPr>
          <a:xfrm>
            <a:off x="2518408" y="4928136"/>
            <a:ext cx="160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Out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D1DE12-208A-4779-964E-A351E422710C}"/>
              </a:ext>
            </a:extLst>
          </p:cNvPr>
          <p:cNvSpPr txBox="1"/>
          <p:nvPr/>
        </p:nvSpPr>
        <p:spPr>
          <a:xfrm>
            <a:off x="4469331" y="4928136"/>
            <a:ext cx="160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Ground Truth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27F88-CA74-4F88-8962-25AD12674422}"/>
              </a:ext>
            </a:extLst>
          </p:cNvPr>
          <p:cNvSpPr txBox="1"/>
          <p:nvPr/>
        </p:nvSpPr>
        <p:spPr>
          <a:xfrm>
            <a:off x="6580877" y="6158641"/>
            <a:ext cx="160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Input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065505-142A-49FB-8630-B0A5DCD79E34}"/>
              </a:ext>
            </a:extLst>
          </p:cNvPr>
          <p:cNvSpPr txBox="1"/>
          <p:nvPr/>
        </p:nvSpPr>
        <p:spPr>
          <a:xfrm>
            <a:off x="8299687" y="6158641"/>
            <a:ext cx="160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Ground Truth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433BF-7086-4A6D-BCCB-92D8A6B9B7A1}"/>
              </a:ext>
            </a:extLst>
          </p:cNvPr>
          <p:cNvSpPr txBox="1"/>
          <p:nvPr/>
        </p:nvSpPr>
        <p:spPr>
          <a:xfrm>
            <a:off x="10018497" y="6158641"/>
            <a:ext cx="160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2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4">
            <a:extLst>
              <a:ext uri="{FF2B5EF4-FFF2-40B4-BE49-F238E27FC236}">
                <a16:creationId xmlns:a16="http://schemas.microsoft.com/office/drawing/2014/main" id="{0C54476E-4138-4F12-975C-D17BBA7D0A92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E5D2E-088E-4A9B-A8C1-4008CFDA09EC}"/>
              </a:ext>
            </a:extLst>
          </p:cNvPr>
          <p:cNvSpPr txBox="1"/>
          <p:nvPr/>
        </p:nvSpPr>
        <p:spPr>
          <a:xfrm>
            <a:off x="404203" y="1191275"/>
            <a:ext cx="961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0. 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(Generative Adversarial Network)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F21F1-31D5-44C3-8966-363386729C1E}"/>
              </a:ext>
            </a:extLst>
          </p:cNvPr>
          <p:cNvSpPr txBox="1"/>
          <p:nvPr/>
        </p:nvSpPr>
        <p:spPr>
          <a:xfrm>
            <a:off x="622720" y="1673095"/>
            <a:ext cx="694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Discriminator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사이의 경쟁적 학습을 이용한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Network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25B2ED-4155-4599-A35E-C9FF24D615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8782" y="2682769"/>
            <a:ext cx="3616855" cy="27784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74B0DBD-90C9-4511-9950-FA24617FEA60}"/>
              </a:ext>
            </a:extLst>
          </p:cNvPr>
          <p:cNvSpPr txBox="1"/>
          <p:nvPr/>
        </p:nvSpPr>
        <p:spPr>
          <a:xfrm>
            <a:off x="1535336" y="5419160"/>
            <a:ext cx="37970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Generator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진짜 지폐와 최대한 비슷한 위조지폐를 만들자</a:t>
            </a:r>
            <a:r>
              <a:rPr lang="en-US" altLang="ko-KR" sz="14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8FE90D-ADF3-471D-83FE-2B00EB835B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6817" y="2641049"/>
            <a:ext cx="4114098" cy="266556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9D92477-2DED-4753-9B59-09ADE3E57B1B}"/>
              </a:ext>
            </a:extLst>
          </p:cNvPr>
          <p:cNvSpPr txBox="1"/>
          <p:nvPr/>
        </p:nvSpPr>
        <p:spPr>
          <a:xfrm>
            <a:off x="2311196" y="3558334"/>
            <a:ext cx="6948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vs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16655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247C83-A4EE-4931-9FD8-04C7476359F5}"/>
              </a:ext>
            </a:extLst>
          </p:cNvPr>
          <p:cNvSpPr txBox="1"/>
          <p:nvPr/>
        </p:nvSpPr>
        <p:spPr>
          <a:xfrm>
            <a:off x="6222840" y="5419160"/>
            <a:ext cx="37970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Discriminator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위조지폐와 진짜 지폐를 잘 구별해내자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!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000B9DF2-028E-49A8-B431-58AEBA74B2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rcRect t="4028" r="27883"/>
          <a:stretch/>
        </p:blipFill>
        <p:spPr>
          <a:xfrm>
            <a:off x="10019899" y="2862944"/>
            <a:ext cx="1266910" cy="1074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7940F8-71DF-4DD0-A9C1-6D22C2FBE4F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5612" y="4583526"/>
            <a:ext cx="1449464" cy="1085720"/>
          </a:xfrm>
          <a:prstGeom prst="rect">
            <a:avLst/>
          </a:prstGeom>
        </p:spPr>
      </p:pic>
      <p:sp>
        <p:nvSpPr>
          <p:cNvPr id="52" name="자유형 74">
            <a:extLst>
              <a:ext uri="{FF2B5EF4-FFF2-40B4-BE49-F238E27FC236}">
                <a16:creationId xmlns:a16="http://schemas.microsoft.com/office/drawing/2014/main" id="{29794803-824A-4A18-8EA5-10E749589580}"/>
              </a:ext>
            </a:extLst>
          </p:cNvPr>
          <p:cNvSpPr/>
          <p:nvPr/>
        </p:nvSpPr>
        <p:spPr>
          <a:xfrm rot="18900000" flipH="1">
            <a:off x="1825364" y="4117879"/>
            <a:ext cx="292719" cy="294851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6" name="자유형 74">
            <a:extLst>
              <a:ext uri="{FF2B5EF4-FFF2-40B4-BE49-F238E27FC236}">
                <a16:creationId xmlns:a16="http://schemas.microsoft.com/office/drawing/2014/main" id="{73F19E3D-2127-40F2-8414-42FB85D72F07}"/>
              </a:ext>
            </a:extLst>
          </p:cNvPr>
          <p:cNvSpPr/>
          <p:nvPr/>
        </p:nvSpPr>
        <p:spPr>
          <a:xfrm rot="17001396" flipV="1">
            <a:off x="9630070" y="3509720"/>
            <a:ext cx="282955" cy="282597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7" name="자유형 74">
            <a:extLst>
              <a:ext uri="{FF2B5EF4-FFF2-40B4-BE49-F238E27FC236}">
                <a16:creationId xmlns:a16="http://schemas.microsoft.com/office/drawing/2014/main" id="{95B348E2-D89F-414F-B2A8-B566B2C8415C}"/>
              </a:ext>
            </a:extLst>
          </p:cNvPr>
          <p:cNvSpPr/>
          <p:nvPr/>
        </p:nvSpPr>
        <p:spPr>
          <a:xfrm rot="19994942" flipV="1">
            <a:off x="9659862" y="4531695"/>
            <a:ext cx="282955" cy="282597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58" name="원형: 비어 있음 57">
            <a:extLst>
              <a:ext uri="{FF2B5EF4-FFF2-40B4-BE49-F238E27FC236}">
                <a16:creationId xmlns:a16="http://schemas.microsoft.com/office/drawing/2014/main" id="{F25D88EA-B08F-44B3-A0B3-CCAC3800B82D}"/>
              </a:ext>
            </a:extLst>
          </p:cNvPr>
          <p:cNvSpPr/>
          <p:nvPr/>
        </p:nvSpPr>
        <p:spPr>
          <a:xfrm>
            <a:off x="11435851" y="2989142"/>
            <a:ext cx="583731" cy="569192"/>
          </a:xfrm>
          <a:prstGeom prst="donut">
            <a:avLst>
              <a:gd name="adj" fmla="val 212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곱하기 기호 60">
            <a:extLst>
              <a:ext uri="{FF2B5EF4-FFF2-40B4-BE49-F238E27FC236}">
                <a16:creationId xmlns:a16="http://schemas.microsoft.com/office/drawing/2014/main" id="{221CE2EA-EBB9-402B-AED0-6D948C43BBF8}"/>
              </a:ext>
            </a:extLst>
          </p:cNvPr>
          <p:cNvSpPr/>
          <p:nvPr/>
        </p:nvSpPr>
        <p:spPr>
          <a:xfrm>
            <a:off x="11389715" y="4618967"/>
            <a:ext cx="676002" cy="724557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ED8F14F-215F-41A0-B963-42917AE4FCD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8138" y="3860381"/>
            <a:ext cx="1449464" cy="10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50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4">
            <a:extLst>
              <a:ext uri="{FF2B5EF4-FFF2-40B4-BE49-F238E27FC236}">
                <a16:creationId xmlns:a16="http://schemas.microsoft.com/office/drawing/2014/main" id="{0C54476E-4138-4F12-975C-D17BBA7D0A92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E5D2E-088E-4A9B-A8C1-4008CFDA09EC}"/>
              </a:ext>
            </a:extLst>
          </p:cNvPr>
          <p:cNvSpPr txBox="1"/>
          <p:nvPr/>
        </p:nvSpPr>
        <p:spPr>
          <a:xfrm>
            <a:off x="404203" y="1191275"/>
            <a:ext cx="961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0. 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(Generative Adversarial Network)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Loss Function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F21F1-31D5-44C3-8966-363386729C1E}"/>
              </a:ext>
            </a:extLst>
          </p:cNvPr>
          <p:cNvSpPr txBox="1"/>
          <p:nvPr/>
        </p:nvSpPr>
        <p:spPr>
          <a:xfrm>
            <a:off x="622720" y="1673095"/>
            <a:ext cx="694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Discriminator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사이의 경쟁적 학습을 이용한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Network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E28DD6F-3DD7-4710-85A2-C4A83144B6BC}"/>
              </a:ext>
            </a:extLst>
          </p:cNvPr>
          <p:cNvGrpSpPr/>
          <p:nvPr/>
        </p:nvGrpSpPr>
        <p:grpSpPr>
          <a:xfrm>
            <a:off x="890165" y="3054438"/>
            <a:ext cx="10978196" cy="1334501"/>
            <a:chOff x="670845" y="2694852"/>
            <a:chExt cx="10978196" cy="133450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BAF04EF-E1DF-4D45-A173-47714FA6F595}"/>
                </a:ext>
              </a:extLst>
            </p:cNvPr>
            <p:cNvGrpSpPr/>
            <p:nvPr/>
          </p:nvGrpSpPr>
          <p:grpSpPr>
            <a:xfrm>
              <a:off x="670845" y="2694852"/>
              <a:ext cx="10978196" cy="1334501"/>
              <a:chOff x="670845" y="2294554"/>
              <a:chExt cx="10978196" cy="1334501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9939321B-C30F-46A8-A77D-DD3ECE1439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790"/>
              <a:stretch/>
            </p:blipFill>
            <p:spPr bwMode="auto">
              <a:xfrm>
                <a:off x="670845" y="2294554"/>
                <a:ext cx="10510787" cy="812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9201C97B-FB0B-4AD3-A706-9586B1CBCE1C}"/>
                  </a:ext>
                </a:extLst>
              </p:cNvPr>
              <p:cNvSpPr/>
              <p:nvPr/>
            </p:nvSpPr>
            <p:spPr>
              <a:xfrm>
                <a:off x="3753853" y="2405688"/>
                <a:ext cx="3031958" cy="689274"/>
              </a:xfrm>
              <a:prstGeom prst="rect">
                <a:avLst/>
              </a:prstGeom>
              <a:solidFill>
                <a:srgbClr val="7030A0">
                  <a:alpha val="2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D025AC-0591-470A-AB74-6524D2AE2CEF}"/>
                  </a:ext>
                </a:extLst>
              </p:cNvPr>
              <p:cNvSpPr txBox="1"/>
              <p:nvPr/>
            </p:nvSpPr>
            <p:spPr>
              <a:xfrm>
                <a:off x="3313521" y="3228945"/>
                <a:ext cx="37970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dirty="0">
                    <a:solidFill>
                      <a:srgbClr val="595959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진짜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 데이터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x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를 넣었을 때</a:t>
                </a:r>
                <a:r>
                  <a:rPr lang="ko-KR" altLang="en-US" sz="2000" dirty="0">
                    <a:solidFill>
                      <a:srgbClr val="595959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값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939CB57-4E38-4922-8A34-4BDE0A87DBAF}"/>
                  </a:ext>
                </a:extLst>
              </p:cNvPr>
              <p:cNvSpPr/>
              <p:nvPr/>
            </p:nvSpPr>
            <p:spPr>
              <a:xfrm>
                <a:off x="7110580" y="2399002"/>
                <a:ext cx="4071052" cy="689274"/>
              </a:xfrm>
              <a:prstGeom prst="rect">
                <a:avLst/>
              </a:prstGeom>
              <a:solidFill>
                <a:srgbClr val="FFC000">
                  <a:alpha val="2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2F905B-BDA1-45C3-B112-74941D918705}"/>
                  </a:ext>
                </a:extLst>
              </p:cNvPr>
              <p:cNvSpPr txBox="1"/>
              <p:nvPr/>
            </p:nvSpPr>
            <p:spPr>
              <a:xfrm>
                <a:off x="6785811" y="3228945"/>
                <a:ext cx="4863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G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가 만든 가짜 데이터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G(z)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rPr>
                  <a:t>를 넣었을 때의 값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A6724FD4-D347-4776-93E6-07E529EC3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0748" y="3107354"/>
                <a:ext cx="556591" cy="0"/>
              </a:xfrm>
              <a:prstGeom prst="line">
                <a:avLst/>
              </a:prstGeom>
              <a:ln w="412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59DD5E0-5BAD-4EAF-9DC8-46BD57E76F41}"/>
                </a:ext>
              </a:extLst>
            </p:cNvPr>
            <p:cNvCxnSpPr>
              <a:cxnSpLocks/>
            </p:cNvCxnSpPr>
            <p:nvPr/>
          </p:nvCxnSpPr>
          <p:spPr>
            <a:xfrm>
              <a:off x="3753853" y="3507652"/>
              <a:ext cx="3031958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55EFE55-0707-4065-93C2-3AC609997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0580" y="3495260"/>
              <a:ext cx="4071052" cy="12392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C5F0C4-3C1D-45D4-A507-E51E25BC0F1E}"/>
              </a:ext>
            </a:extLst>
          </p:cNvPr>
          <p:cNvGrpSpPr/>
          <p:nvPr/>
        </p:nvGrpSpPr>
        <p:grpSpPr>
          <a:xfrm>
            <a:off x="890165" y="5268736"/>
            <a:ext cx="10510787" cy="1380547"/>
            <a:chOff x="606902" y="3463151"/>
            <a:chExt cx="10510787" cy="138054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189FC7E-BB7D-4961-8A68-F4BC91DD48DA}"/>
                </a:ext>
              </a:extLst>
            </p:cNvPr>
            <p:cNvGrpSpPr/>
            <p:nvPr/>
          </p:nvGrpSpPr>
          <p:grpSpPr>
            <a:xfrm>
              <a:off x="606902" y="3685732"/>
              <a:ext cx="10510787" cy="812800"/>
              <a:chOff x="670845" y="2294554"/>
              <a:chExt cx="10510787" cy="812800"/>
            </a:xfrm>
          </p:grpSpPr>
          <p:pic>
            <p:nvPicPr>
              <p:cNvPr id="24" name="Picture 4">
                <a:extLst>
                  <a:ext uri="{FF2B5EF4-FFF2-40B4-BE49-F238E27FC236}">
                    <a16:creationId xmlns:a16="http://schemas.microsoft.com/office/drawing/2014/main" id="{2D842C8E-395A-4DCA-B03A-03728CFF3F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790"/>
              <a:stretch/>
            </p:blipFill>
            <p:spPr bwMode="auto">
              <a:xfrm>
                <a:off x="670845" y="2294554"/>
                <a:ext cx="10510787" cy="812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6C55F93-976E-41C5-A143-5DC243868BFE}"/>
                  </a:ext>
                </a:extLst>
              </p:cNvPr>
              <p:cNvSpPr/>
              <p:nvPr/>
            </p:nvSpPr>
            <p:spPr>
              <a:xfrm>
                <a:off x="3753853" y="2405688"/>
                <a:ext cx="3031958" cy="689274"/>
              </a:xfrm>
              <a:prstGeom prst="rect">
                <a:avLst/>
              </a:prstGeom>
              <a:solidFill>
                <a:srgbClr val="7030A0">
                  <a:alpha val="2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1388DBF-7407-469F-9C65-EA82D4D2B54A}"/>
                  </a:ext>
                </a:extLst>
              </p:cNvPr>
              <p:cNvSpPr/>
              <p:nvPr/>
            </p:nvSpPr>
            <p:spPr>
              <a:xfrm>
                <a:off x="7110580" y="2399002"/>
                <a:ext cx="4071052" cy="689274"/>
              </a:xfrm>
              <a:prstGeom prst="rect">
                <a:avLst/>
              </a:prstGeom>
              <a:solidFill>
                <a:srgbClr val="FFC000">
                  <a:alpha val="2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C1BAFFAB-692E-4A29-A646-ED1C9F6282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322" y="3107354"/>
                <a:ext cx="553278" cy="0"/>
              </a:xfrm>
              <a:prstGeom prst="line">
                <a:avLst/>
              </a:prstGeom>
              <a:ln w="412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628813-FC06-4ECD-B40B-7AFE42E88EB3}"/>
                </a:ext>
              </a:extLst>
            </p:cNvPr>
            <p:cNvCxnSpPr>
              <a:cxnSpLocks/>
            </p:cNvCxnSpPr>
            <p:nvPr/>
          </p:nvCxnSpPr>
          <p:spPr>
            <a:xfrm>
              <a:off x="7046637" y="4479454"/>
              <a:ext cx="4071052" cy="6686"/>
            </a:xfrm>
            <a:prstGeom prst="line">
              <a:avLst/>
            </a:prstGeom>
            <a:ln w="412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곱하기 기호 12">
              <a:extLst>
                <a:ext uri="{FF2B5EF4-FFF2-40B4-BE49-F238E27FC236}">
                  <a16:creationId xmlns:a16="http://schemas.microsoft.com/office/drawing/2014/main" id="{B8681D90-974B-414B-85E3-C07F410F982E}"/>
                </a:ext>
              </a:extLst>
            </p:cNvPr>
            <p:cNvSpPr/>
            <p:nvPr/>
          </p:nvSpPr>
          <p:spPr>
            <a:xfrm>
              <a:off x="2577668" y="3463151"/>
              <a:ext cx="5256442" cy="1380547"/>
            </a:xfrm>
            <a:prstGeom prst="mathMultiply">
              <a:avLst>
                <a:gd name="adj1" fmla="val 331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67EEEE1-3A4C-4C7A-8B1D-B6E694D1B548}"/>
              </a:ext>
            </a:extLst>
          </p:cNvPr>
          <p:cNvSpPr txBox="1"/>
          <p:nvPr/>
        </p:nvSpPr>
        <p:spPr>
          <a:xfrm>
            <a:off x="-647046" y="2455117"/>
            <a:ext cx="3797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[Discriminator]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055767-F3C8-4FB9-B9F4-92CC6BE28899}"/>
              </a:ext>
            </a:extLst>
          </p:cNvPr>
          <p:cNvSpPr txBox="1"/>
          <p:nvPr/>
        </p:nvSpPr>
        <p:spPr>
          <a:xfrm>
            <a:off x="-857887" y="4856134"/>
            <a:ext cx="3797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[Generator]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421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4">
            <a:extLst>
              <a:ext uri="{FF2B5EF4-FFF2-40B4-BE49-F238E27FC236}">
                <a16:creationId xmlns:a16="http://schemas.microsoft.com/office/drawing/2014/main" id="{0C54476E-4138-4F12-975C-D17BBA7D0A92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51C2D-2713-4E7B-94D9-199B901EA84E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D2C213E-861E-4ED3-995C-C660126B9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E5D2E-088E-4A9B-A8C1-4008CFDA09EC}"/>
              </a:ext>
            </a:extLst>
          </p:cNvPr>
          <p:cNvSpPr txBox="1"/>
          <p:nvPr/>
        </p:nvSpPr>
        <p:spPr>
          <a:xfrm>
            <a:off x="404203" y="1191275"/>
            <a:ext cx="9615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0. 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(Generative Adversarial Network)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Loss Function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F21F1-31D5-44C3-8966-363386729C1E}"/>
              </a:ext>
            </a:extLst>
          </p:cNvPr>
          <p:cNvSpPr txBox="1"/>
          <p:nvPr/>
        </p:nvSpPr>
        <p:spPr>
          <a:xfrm>
            <a:off x="622720" y="1673095"/>
            <a:ext cx="694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Discriminator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사이의 경쟁적 학습을 이용한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Network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BAF04EF-E1DF-4D45-A173-47714FA6F595}"/>
              </a:ext>
            </a:extLst>
          </p:cNvPr>
          <p:cNvGrpSpPr/>
          <p:nvPr/>
        </p:nvGrpSpPr>
        <p:grpSpPr>
          <a:xfrm>
            <a:off x="670845" y="2694852"/>
            <a:ext cx="10978196" cy="1334501"/>
            <a:chOff x="670845" y="2294554"/>
            <a:chExt cx="10978196" cy="133450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939321B-C30F-46A8-A77D-DD3ECE1439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90"/>
            <a:stretch/>
          </p:blipFill>
          <p:spPr bwMode="auto">
            <a:xfrm>
              <a:off x="670845" y="2294554"/>
              <a:ext cx="10510787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201C97B-FB0B-4AD3-A706-9586B1CBCE1C}"/>
                </a:ext>
              </a:extLst>
            </p:cNvPr>
            <p:cNvSpPr/>
            <p:nvPr/>
          </p:nvSpPr>
          <p:spPr>
            <a:xfrm>
              <a:off x="3753853" y="2405688"/>
              <a:ext cx="3031958" cy="689274"/>
            </a:xfrm>
            <a:prstGeom prst="rect">
              <a:avLst/>
            </a:prstGeom>
            <a:solidFill>
              <a:srgbClr val="7030A0">
                <a:alpha val="26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D025AC-0591-470A-AB74-6524D2AE2CEF}"/>
                </a:ext>
              </a:extLst>
            </p:cNvPr>
            <p:cNvSpPr txBox="1"/>
            <p:nvPr/>
          </p:nvSpPr>
          <p:spPr>
            <a:xfrm>
              <a:off x="3313521" y="3228945"/>
              <a:ext cx="3797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진짜 데이터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x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를 넣었을 때의 값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939CB57-4E38-4922-8A34-4BDE0A87DBAF}"/>
                </a:ext>
              </a:extLst>
            </p:cNvPr>
            <p:cNvSpPr/>
            <p:nvPr/>
          </p:nvSpPr>
          <p:spPr>
            <a:xfrm>
              <a:off x="7110580" y="2399002"/>
              <a:ext cx="4071052" cy="689274"/>
            </a:xfrm>
            <a:prstGeom prst="rect">
              <a:avLst/>
            </a:prstGeom>
            <a:solidFill>
              <a:srgbClr val="FFC000">
                <a:alpha val="26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2F905B-BDA1-45C3-B112-74941D918705}"/>
                </a:ext>
              </a:extLst>
            </p:cNvPr>
            <p:cNvSpPr txBox="1"/>
            <p:nvPr/>
          </p:nvSpPr>
          <p:spPr>
            <a:xfrm>
              <a:off x="6785811" y="3228945"/>
              <a:ext cx="4863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G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가 만든 가짜 데이터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G(z)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를 넣었을 때의 값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6724FD4-D347-4776-93E6-07E529EC3560}"/>
                </a:ext>
              </a:extLst>
            </p:cNvPr>
            <p:cNvCxnSpPr>
              <a:cxnSpLocks/>
            </p:cNvCxnSpPr>
            <p:nvPr/>
          </p:nvCxnSpPr>
          <p:spPr>
            <a:xfrm>
              <a:off x="1510748" y="3107354"/>
              <a:ext cx="556591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C0B8803-4BE0-4978-ABBB-3EC287700B36}"/>
                </a:ext>
              </a:extLst>
            </p:cNvPr>
            <p:cNvCxnSpPr>
              <a:cxnSpLocks/>
            </p:cNvCxnSpPr>
            <p:nvPr/>
          </p:nvCxnSpPr>
          <p:spPr>
            <a:xfrm>
              <a:off x="818322" y="3107354"/>
              <a:ext cx="553278" cy="0"/>
            </a:xfrm>
            <a:prstGeom prst="line">
              <a:avLst/>
            </a:prstGeom>
            <a:ln w="412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8B4181-7CB0-4116-882B-FFCCBC135627}"/>
              </a:ext>
            </a:extLst>
          </p:cNvPr>
          <p:cNvGrpSpPr/>
          <p:nvPr/>
        </p:nvGrpSpPr>
        <p:grpSpPr>
          <a:xfrm>
            <a:off x="622720" y="5071551"/>
            <a:ext cx="11787797" cy="400110"/>
            <a:chOff x="202101" y="4202331"/>
            <a:chExt cx="11787797" cy="4001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55F576-BE09-4053-8602-83292A3429DD}"/>
                </a:ext>
              </a:extLst>
            </p:cNvPr>
            <p:cNvSpPr txBox="1"/>
            <p:nvPr/>
          </p:nvSpPr>
          <p:spPr>
            <a:xfrm>
              <a:off x="202101" y="4202331"/>
              <a:ext cx="117877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진짜 데이터를 넣으면 큰 값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가짜 데이터를 넣으면 작은 값을 출력하도록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Discriminator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를 학습시키자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!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409E980-2582-4A94-A684-EC5798AE74E8}"/>
                </a:ext>
              </a:extLst>
            </p:cNvPr>
            <p:cNvCxnSpPr>
              <a:cxnSpLocks/>
            </p:cNvCxnSpPr>
            <p:nvPr/>
          </p:nvCxnSpPr>
          <p:spPr>
            <a:xfrm>
              <a:off x="261731" y="4402386"/>
              <a:ext cx="556591" cy="0"/>
            </a:xfrm>
            <a:prstGeom prst="line">
              <a:avLst/>
            </a:prstGeom>
            <a:ln w="412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0B4151A-D577-45C5-AA67-D81529806CFF}"/>
              </a:ext>
            </a:extLst>
          </p:cNvPr>
          <p:cNvGrpSpPr/>
          <p:nvPr/>
        </p:nvGrpSpPr>
        <p:grpSpPr>
          <a:xfrm>
            <a:off x="682349" y="5917345"/>
            <a:ext cx="12417414" cy="400110"/>
            <a:chOff x="261731" y="4195645"/>
            <a:chExt cx="12417414" cy="40011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108507-25A1-4953-942D-F7154D8A08E6}"/>
                </a:ext>
              </a:extLst>
            </p:cNvPr>
            <p:cNvSpPr txBox="1"/>
            <p:nvPr/>
          </p:nvSpPr>
          <p:spPr>
            <a:xfrm>
              <a:off x="891348" y="4195645"/>
              <a:ext cx="117877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: D(G(z))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를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극대화하는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G,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즉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Discriminator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를 속이는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Generator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를 학습시키자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!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731E9674-4DD8-4F73-9591-3D58F0FA69D0}"/>
                </a:ext>
              </a:extLst>
            </p:cNvPr>
            <p:cNvCxnSpPr>
              <a:cxnSpLocks/>
            </p:cNvCxnSpPr>
            <p:nvPr/>
          </p:nvCxnSpPr>
          <p:spPr>
            <a:xfrm>
              <a:off x="261731" y="4402386"/>
              <a:ext cx="556591" cy="0"/>
            </a:xfrm>
            <a:prstGeom prst="line">
              <a:avLst/>
            </a:prstGeom>
            <a:ln w="412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705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2812759" y="2709269"/>
            <a:ext cx="621997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54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01. </a:t>
            </a:r>
            <a:r>
              <a:rPr kumimoji="0" lang="en-US" altLang="ko-KR" sz="5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Introduction</a:t>
            </a:r>
          </a:p>
          <a:p>
            <a:pPr algn="ctr" latinLnBrk="0">
              <a:defRPr/>
            </a:pPr>
            <a:endParaRPr lang="en-US" altLang="ko-KR" sz="1200" kern="0" dirty="0">
              <a:solidFill>
                <a:prstClr val="black">
                  <a:lumMod val="50000"/>
                  <a:lumOff val="50000"/>
                </a:prstClr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  <a:p>
            <a:pPr algn="ctr" latinLnBrk="0">
              <a:defRPr/>
            </a:pPr>
            <a:r>
              <a:rPr lang="en-US" altLang="ko-KR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WHY Singing Voice Conversion?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1E1A81-3BF0-4993-A652-6938C2FB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5820" y="2370557"/>
            <a:ext cx="792691" cy="6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82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57BD63FD-98A4-4B59-A3AC-F5E80F28E33C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D6B37-868C-412B-ACA6-3BF9C51E4B53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280DC-FDB5-4709-AC04-F3683369D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0D674-1474-447E-85B2-87730C201858}"/>
              </a:ext>
            </a:extLst>
          </p:cNvPr>
          <p:cNvSpPr txBox="1"/>
          <p:nvPr/>
        </p:nvSpPr>
        <p:spPr>
          <a:xfrm>
            <a:off x="191555" y="1374630"/>
            <a:ext cx="800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CycleGAN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(Cycle Generative Ad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versarial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Network)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2C58C-E98E-4D2E-B6A1-E133BC91DD6E}"/>
              </a:ext>
            </a:extLst>
          </p:cNvPr>
          <p:cNvSpPr txBox="1"/>
          <p:nvPr/>
        </p:nvSpPr>
        <p:spPr>
          <a:xfrm>
            <a:off x="477448" y="1836295"/>
            <a:ext cx="1058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각각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Discriminator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이용해 전체적인 형태를 유지하면서 스타일만 변형해주는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GAN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C64B8F-9FB4-465C-B1AB-033ED343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61" y="2802045"/>
            <a:ext cx="9694877" cy="3136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164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57BD63FD-98A4-4B59-A3AC-F5E80F28E33C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D6B37-868C-412B-ACA6-3BF9C51E4B53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280DC-FDB5-4709-AC04-F3683369D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0D674-1474-447E-85B2-87730C201858}"/>
              </a:ext>
            </a:extLst>
          </p:cNvPr>
          <p:cNvSpPr txBox="1"/>
          <p:nvPr/>
        </p:nvSpPr>
        <p:spPr>
          <a:xfrm>
            <a:off x="191555" y="1374630"/>
            <a:ext cx="800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CycleGAN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(Cycle Generative Ad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versarial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Network)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2C58C-E98E-4D2E-B6A1-E133BC91DD6E}"/>
              </a:ext>
            </a:extLst>
          </p:cNvPr>
          <p:cNvSpPr txBox="1"/>
          <p:nvPr/>
        </p:nvSpPr>
        <p:spPr>
          <a:xfrm>
            <a:off x="477448" y="1836295"/>
            <a:ext cx="1058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각각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Discriminator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이용해 전체적인 형태를 유지하면서 스타일만 변형해주는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GAN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F78BD7-52D3-4D60-BD79-81EE61E6F4CC}"/>
              </a:ext>
            </a:extLst>
          </p:cNvPr>
          <p:cNvSpPr/>
          <p:nvPr/>
        </p:nvSpPr>
        <p:spPr>
          <a:xfrm>
            <a:off x="0" y="1374630"/>
            <a:ext cx="12192000" cy="491850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EC208F-4211-42DC-9100-CC01A4777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87" y="2702363"/>
            <a:ext cx="5537449" cy="3115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2A0DB3-6C7F-485F-A5EF-5C87B1A65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427" y="2704770"/>
            <a:ext cx="5537449" cy="311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750B3D-A086-4CC3-9376-3881D8474C82}"/>
              </a:ext>
            </a:extLst>
          </p:cNvPr>
          <p:cNvSpPr txBox="1"/>
          <p:nvPr/>
        </p:nvSpPr>
        <p:spPr>
          <a:xfrm>
            <a:off x="-126484" y="1713609"/>
            <a:ext cx="3797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Cycle Consistency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0FCC83-310C-4F9F-AE88-22E991081657}"/>
              </a:ext>
            </a:extLst>
          </p:cNvPr>
          <p:cNvSpPr/>
          <p:nvPr/>
        </p:nvSpPr>
        <p:spPr>
          <a:xfrm rot="5400000">
            <a:off x="6832457" y="4955536"/>
            <a:ext cx="455949" cy="1067802"/>
          </a:xfrm>
          <a:prstGeom prst="rect">
            <a:avLst/>
          </a:prstGeom>
          <a:solidFill>
            <a:srgbClr val="FFC000">
              <a:alpha val="4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EA9539-F7DA-44F1-8343-DE821F2CCF4D}"/>
              </a:ext>
            </a:extLst>
          </p:cNvPr>
          <p:cNvSpPr/>
          <p:nvPr/>
        </p:nvSpPr>
        <p:spPr>
          <a:xfrm rot="5400000">
            <a:off x="8071274" y="4902853"/>
            <a:ext cx="414499" cy="1173166"/>
          </a:xfrm>
          <a:prstGeom prst="rect">
            <a:avLst/>
          </a:prstGeom>
          <a:solidFill>
            <a:srgbClr val="92D050">
              <a:alpha val="4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C9B549-2C48-441E-A0C6-C8A65968F8A1}"/>
              </a:ext>
            </a:extLst>
          </p:cNvPr>
          <p:cNvSpPr/>
          <p:nvPr/>
        </p:nvSpPr>
        <p:spPr>
          <a:xfrm rot="5400000">
            <a:off x="9595777" y="4949471"/>
            <a:ext cx="414499" cy="1067802"/>
          </a:xfrm>
          <a:prstGeom prst="rect">
            <a:avLst/>
          </a:prstGeom>
          <a:solidFill>
            <a:srgbClr val="F16655">
              <a:alpha val="4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D939B9-2C0B-4A36-816C-008417A4DDC9}"/>
              </a:ext>
            </a:extLst>
          </p:cNvPr>
          <p:cNvSpPr/>
          <p:nvPr/>
        </p:nvSpPr>
        <p:spPr>
          <a:xfrm rot="5400000">
            <a:off x="10784197" y="4896789"/>
            <a:ext cx="414499" cy="1173166"/>
          </a:xfrm>
          <a:prstGeom prst="rect">
            <a:avLst/>
          </a:prstGeom>
          <a:solidFill>
            <a:srgbClr val="24BECA">
              <a:alpha val="4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701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1DBC586B-A84E-488D-86CB-40D1FAA5FA89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D6B37-868C-412B-ACA6-3BF9C51E4B53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kern="0" dirty="0" err="1">
                <a:ln w="3175">
                  <a:noFill/>
                </a:ln>
                <a:solidFill>
                  <a:srgbClr val="F16655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MyMAI_</a:t>
            </a:r>
            <a:r>
              <a:rPr lang="en-US" altLang="ko-KR" sz="14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Music</a:t>
            </a:r>
            <a:r>
              <a:rPr lang="en-US" altLang="ko-KR" sz="14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280DC-FDB5-4709-AC04-F3683369D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0D674-1474-447E-85B2-87730C201858}"/>
              </a:ext>
            </a:extLst>
          </p:cNvPr>
          <p:cNvSpPr txBox="1"/>
          <p:nvPr/>
        </p:nvSpPr>
        <p:spPr>
          <a:xfrm>
            <a:off x="191555" y="1172929"/>
            <a:ext cx="8008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CycleGAN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(Cycle Generative Ad</a:t>
            </a:r>
            <a:r>
              <a:rPr lang="en-US" altLang="ko-KR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versarial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Network)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2C58C-E98E-4D2E-B6A1-E133BC91DD6E}"/>
              </a:ext>
            </a:extLst>
          </p:cNvPr>
          <p:cNvSpPr txBox="1"/>
          <p:nvPr/>
        </p:nvSpPr>
        <p:spPr>
          <a:xfrm>
            <a:off x="477448" y="1634594"/>
            <a:ext cx="1058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각각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Discriminator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이용해 전체적인 형태를 유지하면서 스타일만 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변형해주는 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992CB6-180B-4E47-85F5-E4F5C4FA1183}"/>
              </a:ext>
            </a:extLst>
          </p:cNvPr>
          <p:cNvGrpSpPr/>
          <p:nvPr/>
        </p:nvGrpSpPr>
        <p:grpSpPr>
          <a:xfrm>
            <a:off x="395423" y="2719527"/>
            <a:ext cx="11553658" cy="1856962"/>
            <a:chOff x="-51468" y="2378708"/>
            <a:chExt cx="13002202" cy="222633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3F8085-4444-454B-AD58-762E30840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1468" y="2438786"/>
              <a:ext cx="2272407" cy="1980422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BFB12F7-F5E3-4D49-866D-5007C423F282}"/>
                </a:ext>
              </a:extLst>
            </p:cNvPr>
            <p:cNvCxnSpPr>
              <a:cxnSpLocks/>
            </p:cNvCxnSpPr>
            <p:nvPr/>
          </p:nvCxnSpPr>
          <p:spPr>
            <a:xfrm>
              <a:off x="1699393" y="3357967"/>
              <a:ext cx="1043093" cy="0"/>
            </a:xfrm>
            <a:prstGeom prst="straightConnector1">
              <a:avLst/>
            </a:prstGeom>
            <a:ln w="57150">
              <a:solidFill>
                <a:srgbClr val="24B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048574C-C0A1-4611-820B-E8A34E23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5124" y="2378708"/>
              <a:ext cx="2785352" cy="2152616"/>
            </a:xfrm>
            <a:prstGeom prst="rect">
              <a:avLst/>
            </a:prstGeom>
          </p:spPr>
        </p:pic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4B4D592-ADC2-4DF9-A107-28549CFA148B}"/>
                </a:ext>
              </a:extLst>
            </p:cNvPr>
            <p:cNvCxnSpPr>
              <a:cxnSpLocks/>
            </p:cNvCxnSpPr>
            <p:nvPr/>
          </p:nvCxnSpPr>
          <p:spPr>
            <a:xfrm>
              <a:off x="6758188" y="3357967"/>
              <a:ext cx="1043093" cy="0"/>
            </a:xfrm>
            <a:prstGeom prst="straightConnector1">
              <a:avLst/>
            </a:prstGeom>
            <a:ln w="57150">
              <a:solidFill>
                <a:srgbClr val="24B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CDF9E3-57F2-4C4C-B0CD-5182918E4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44318" y="2438786"/>
              <a:ext cx="2272407" cy="1980422"/>
            </a:xfrm>
            <a:prstGeom prst="rect">
              <a:avLst/>
            </a:prstGeom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072571B-DCFA-441A-A2F1-B4D693FA17B1}"/>
                </a:ext>
              </a:extLst>
            </p:cNvPr>
            <p:cNvSpPr/>
            <p:nvPr/>
          </p:nvSpPr>
          <p:spPr>
            <a:xfrm>
              <a:off x="2922726" y="2816037"/>
              <a:ext cx="1272968" cy="122592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</a:t>
              </a:r>
            </a:p>
            <a:p>
              <a:pPr algn="ctr"/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Generator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D735510-7A91-463C-AA71-6E872E6D5CC2}"/>
                </a:ext>
              </a:extLst>
            </p:cNvPr>
            <p:cNvCxnSpPr>
              <a:cxnSpLocks/>
            </p:cNvCxnSpPr>
            <p:nvPr/>
          </p:nvCxnSpPr>
          <p:spPr>
            <a:xfrm>
              <a:off x="4305300" y="3364985"/>
              <a:ext cx="1043093" cy="0"/>
            </a:xfrm>
            <a:prstGeom prst="straightConnector1">
              <a:avLst/>
            </a:prstGeom>
            <a:ln w="57150">
              <a:solidFill>
                <a:srgbClr val="24B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C643AE0-6E21-487B-8F15-09064B6C65EA}"/>
                </a:ext>
              </a:extLst>
            </p:cNvPr>
            <p:cNvSpPr/>
            <p:nvPr/>
          </p:nvSpPr>
          <p:spPr>
            <a:xfrm>
              <a:off x="8011121" y="2816036"/>
              <a:ext cx="1272968" cy="1225923"/>
            </a:xfrm>
            <a:prstGeom prst="round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</a:t>
              </a:r>
            </a:p>
            <a:p>
              <a:pPr algn="ctr"/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Generator</a:t>
              </a:r>
              <a:endPara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82B5486-9342-4407-9CC3-F7D077D90B68}"/>
                </a:ext>
              </a:extLst>
            </p:cNvPr>
            <p:cNvCxnSpPr>
              <a:cxnSpLocks/>
            </p:cNvCxnSpPr>
            <p:nvPr/>
          </p:nvCxnSpPr>
          <p:spPr>
            <a:xfrm>
              <a:off x="9462054" y="3357967"/>
              <a:ext cx="1043093" cy="0"/>
            </a:xfrm>
            <a:prstGeom prst="straightConnector1">
              <a:avLst/>
            </a:prstGeom>
            <a:ln w="57150">
              <a:solidFill>
                <a:srgbClr val="24B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D72539-94FB-449A-B32D-C874A397488A}"/>
                </a:ext>
              </a:extLst>
            </p:cNvPr>
            <p:cNvSpPr txBox="1"/>
            <p:nvPr/>
          </p:nvSpPr>
          <p:spPr>
            <a:xfrm>
              <a:off x="774510" y="3729626"/>
              <a:ext cx="2006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highlight>
                    <a:srgbClr val="FFFF00"/>
                  </a:highligh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“X” 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highlight>
                  <a:srgbClr val="FFFF00"/>
                </a:highligh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4C0C64-A701-4DBA-80F0-A185CF75B259}"/>
                </a:ext>
              </a:extLst>
            </p:cNvPr>
            <p:cNvSpPr txBox="1"/>
            <p:nvPr/>
          </p:nvSpPr>
          <p:spPr>
            <a:xfrm>
              <a:off x="5710795" y="3713813"/>
              <a:ext cx="2006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highlight>
                    <a:srgbClr val="FFFF00"/>
                  </a:highligh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“Y”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highlight>
                  <a:srgbClr val="FFFF00"/>
                </a:highligh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1DA480-E5B5-4C81-9E47-6E253F108BB3}"/>
                </a:ext>
              </a:extLst>
            </p:cNvPr>
            <p:cNvSpPr txBox="1"/>
            <p:nvPr/>
          </p:nvSpPr>
          <p:spPr>
            <a:xfrm>
              <a:off x="10943924" y="3739719"/>
              <a:ext cx="20068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highlight>
                    <a:srgbClr val="FFFF00"/>
                  </a:highligh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“X”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highlight>
                  <a:srgbClr val="FFFF00"/>
                </a:highligh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DEE031-0DE7-461E-9204-D4B53C3B9CBF}"/>
                </a:ext>
              </a:extLst>
            </p:cNvPr>
            <p:cNvSpPr txBox="1"/>
            <p:nvPr/>
          </p:nvSpPr>
          <p:spPr>
            <a:xfrm>
              <a:off x="495786" y="4199142"/>
              <a:ext cx="1404777" cy="405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40404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거미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rPr>
                <a:t> 노래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F58C704-2384-4638-8028-0332CDFBDF94}"/>
              </a:ext>
            </a:extLst>
          </p:cNvPr>
          <p:cNvSpPr txBox="1"/>
          <p:nvPr/>
        </p:nvSpPr>
        <p:spPr>
          <a:xfrm>
            <a:off x="4843521" y="4219260"/>
            <a:ext cx="201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아이유가 부르는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거미 노래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CC4195B-8B94-46B6-BA1F-96CBC95C1E0B}"/>
              </a:ext>
            </a:extLst>
          </p:cNvPr>
          <p:cNvGrpSpPr/>
          <p:nvPr/>
        </p:nvGrpSpPr>
        <p:grpSpPr>
          <a:xfrm>
            <a:off x="1349284" y="2446263"/>
            <a:ext cx="9090219" cy="403335"/>
            <a:chOff x="945023" y="2236191"/>
            <a:chExt cx="9090219" cy="403335"/>
          </a:xfrm>
        </p:grpSpPr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8EC0A10-10BA-4C43-83D4-BB36BC2D4AF5}"/>
                </a:ext>
              </a:extLst>
            </p:cNvPr>
            <p:cNvCxnSpPr>
              <a:cxnSpLocks/>
            </p:cNvCxnSpPr>
            <p:nvPr/>
          </p:nvCxnSpPr>
          <p:spPr>
            <a:xfrm>
              <a:off x="945023" y="2236191"/>
              <a:ext cx="0" cy="403335"/>
            </a:xfrm>
            <a:prstGeom prst="straightConnector1">
              <a:avLst/>
            </a:prstGeom>
            <a:ln w="57150">
              <a:solidFill>
                <a:srgbClr val="24B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14EE976-33BA-41F6-9F34-DFB1088D1DE3}"/>
                </a:ext>
              </a:extLst>
            </p:cNvPr>
            <p:cNvCxnSpPr>
              <a:cxnSpLocks/>
            </p:cNvCxnSpPr>
            <p:nvPr/>
          </p:nvCxnSpPr>
          <p:spPr>
            <a:xfrm>
              <a:off x="945023" y="2236191"/>
              <a:ext cx="9090219" cy="0"/>
            </a:xfrm>
            <a:prstGeom prst="line">
              <a:avLst/>
            </a:prstGeom>
            <a:ln w="57150">
              <a:solidFill>
                <a:srgbClr val="24BE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A1F5ABA5-5495-4924-84C6-8B29AD93C944}"/>
                </a:ext>
              </a:extLst>
            </p:cNvPr>
            <p:cNvCxnSpPr>
              <a:cxnSpLocks/>
            </p:cNvCxnSpPr>
            <p:nvPr/>
          </p:nvCxnSpPr>
          <p:spPr>
            <a:xfrm>
              <a:off x="10015992" y="2236191"/>
              <a:ext cx="0" cy="403335"/>
            </a:xfrm>
            <a:prstGeom prst="line">
              <a:avLst/>
            </a:prstGeom>
            <a:ln w="57150">
              <a:solidFill>
                <a:srgbClr val="24BE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5A9B9D7-0E06-4A60-80B4-252CE0C311E8}"/>
              </a:ext>
            </a:extLst>
          </p:cNvPr>
          <p:cNvGrpSpPr/>
          <p:nvPr/>
        </p:nvGrpSpPr>
        <p:grpSpPr>
          <a:xfrm>
            <a:off x="1478194" y="4873509"/>
            <a:ext cx="6134039" cy="1973178"/>
            <a:chOff x="1116491" y="4867101"/>
            <a:chExt cx="6134039" cy="197317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97A0209-4955-4630-843A-70CE49A872FA}"/>
                </a:ext>
              </a:extLst>
            </p:cNvPr>
            <p:cNvGrpSpPr/>
            <p:nvPr/>
          </p:nvGrpSpPr>
          <p:grpSpPr>
            <a:xfrm>
              <a:off x="1116491" y="4984047"/>
              <a:ext cx="3447934" cy="1856232"/>
              <a:chOff x="2799368" y="4570325"/>
              <a:chExt cx="3880220" cy="222545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A67A3EF0-137F-4556-8113-BDF2F9B44535}"/>
                  </a:ext>
                </a:extLst>
              </p:cNvPr>
              <p:cNvSpPr/>
              <p:nvPr/>
            </p:nvSpPr>
            <p:spPr>
              <a:xfrm>
                <a:off x="5406620" y="5160083"/>
                <a:ext cx="1272968" cy="122592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</a:t>
                </a:r>
                <a:r>
                  <a:rPr lang="en-US" altLang="ko-KR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</a:t>
                </a:r>
                <a:endPara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ctr"/>
                <a:r>
                  <a:rPr lang="en-US" altLang="ko-KR" sz="105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Discriminator</a:t>
                </a:r>
                <a:endParaRPr lang="ko-KR" altLang="en-US" sz="105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cxnSp>
            <p:nvCxnSpPr>
              <p:cNvPr id="49" name="연결선: 꺾임 48">
                <a:extLst>
                  <a:ext uri="{FF2B5EF4-FFF2-40B4-BE49-F238E27FC236}">
                    <a16:creationId xmlns:a16="http://schemas.microsoft.com/office/drawing/2014/main" id="{7D6E6C72-AC54-48D1-8648-7E24038F0B9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305303" y="5285162"/>
                <a:ext cx="927167" cy="498361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24BEC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연결선: 꺾임 49">
                <a:extLst>
                  <a:ext uri="{FF2B5EF4-FFF2-40B4-BE49-F238E27FC236}">
                    <a16:creationId xmlns:a16="http://schemas.microsoft.com/office/drawing/2014/main" id="{21A9D3C0-3E6D-4E10-9E12-0CB1DD5385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305300" y="5783522"/>
                <a:ext cx="927170" cy="492150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rgbClr val="24BEC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8B49C0-DBB0-41DA-BED4-FEAE90B12898}"/>
                  </a:ext>
                </a:extLst>
              </p:cNvPr>
              <p:cNvSpPr txBox="1"/>
              <p:nvPr/>
            </p:nvSpPr>
            <p:spPr>
              <a:xfrm>
                <a:off x="2799368" y="5817396"/>
                <a:ext cx="20068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rPr>
                  <a:t>Fake</a:t>
                </a:r>
                <a:endPara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  <p:sp>
            <p:nvSpPr>
              <p:cNvPr id="65" name="원형: 비어 있음 64">
                <a:extLst>
                  <a:ext uri="{FF2B5EF4-FFF2-40B4-BE49-F238E27FC236}">
                    <a16:creationId xmlns:a16="http://schemas.microsoft.com/office/drawing/2014/main" id="{964F2444-EA53-4B26-94D7-710AE15C7080}"/>
                  </a:ext>
                </a:extLst>
              </p:cNvPr>
              <p:cNvSpPr/>
              <p:nvPr/>
            </p:nvSpPr>
            <p:spPr>
              <a:xfrm>
                <a:off x="3504797" y="4570325"/>
                <a:ext cx="583731" cy="621936"/>
              </a:xfrm>
              <a:prstGeom prst="donut">
                <a:avLst>
                  <a:gd name="adj" fmla="val 2122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6" name="곱하기 기호 65">
                <a:extLst>
                  <a:ext uri="{FF2B5EF4-FFF2-40B4-BE49-F238E27FC236}">
                    <a16:creationId xmlns:a16="http://schemas.microsoft.com/office/drawing/2014/main" id="{F6071D7F-EBEB-4603-B36F-BC44B4FBEB9A}"/>
                  </a:ext>
                </a:extLst>
              </p:cNvPr>
              <p:cNvSpPr/>
              <p:nvPr/>
            </p:nvSpPr>
            <p:spPr>
              <a:xfrm>
                <a:off x="3464772" y="6071225"/>
                <a:ext cx="676002" cy="724557"/>
              </a:xfrm>
              <a:prstGeom prst="mathMultiply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3139D08-29EC-4CA3-9E51-4AD7CCEE0DA3}"/>
                  </a:ext>
                </a:extLst>
              </p:cNvPr>
              <p:cNvSpPr txBox="1"/>
              <p:nvPr/>
            </p:nvSpPr>
            <p:spPr>
              <a:xfrm>
                <a:off x="2803275" y="5209602"/>
                <a:ext cx="20068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dirty="0">
                    <a:solidFill>
                      <a:srgbClr val="595959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Real</a:t>
                </a:r>
                <a:endPara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  <a:cs typeface="+mn-cs"/>
                </a:endParaRPr>
              </a:p>
            </p:txBody>
          </p:sp>
        </p:grp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7C85EBB5-EEE4-43F0-BC3E-4F99D30ABDE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729580" y="4964515"/>
              <a:ext cx="736786" cy="541958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24B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BF5E99A7-66AA-4252-8CB1-A6BAA0DBD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7784" y="5926618"/>
              <a:ext cx="704735" cy="0"/>
            </a:xfrm>
            <a:prstGeom prst="straightConnector1">
              <a:avLst/>
            </a:prstGeom>
            <a:ln w="57150">
              <a:solidFill>
                <a:srgbClr val="24BEC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9AA6DD0-9BB0-4B3E-8E3D-7485374B2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8FAFB"/>
                </a:clrFrom>
                <a:clrTo>
                  <a:srgbClr val="F8FAF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90585" y="4956270"/>
              <a:ext cx="1659945" cy="1753981"/>
            </a:xfrm>
            <a:prstGeom prst="rect">
              <a:avLst/>
            </a:prstGeom>
          </p:spPr>
        </p:pic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F1A7E27-6FD7-490C-A90F-A82EBCB359C7}"/>
              </a:ext>
            </a:extLst>
          </p:cNvPr>
          <p:cNvSpPr txBox="1"/>
          <p:nvPr/>
        </p:nvSpPr>
        <p:spPr>
          <a:xfrm>
            <a:off x="9410631" y="4219766"/>
            <a:ext cx="201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reconstructed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거미 노래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5C5EA94-F74F-4B35-A123-7B500ADD1B01}"/>
              </a:ext>
            </a:extLst>
          </p:cNvPr>
          <p:cNvSpPr txBox="1"/>
          <p:nvPr/>
        </p:nvSpPr>
        <p:spPr>
          <a:xfrm>
            <a:off x="4914143" y="2461641"/>
            <a:ext cx="2019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F7A63B9-933A-4D76-9D3D-A5AA5BFD984F}"/>
              </a:ext>
            </a:extLst>
          </p:cNvPr>
          <p:cNvSpPr txBox="1"/>
          <p:nvPr/>
        </p:nvSpPr>
        <p:spPr>
          <a:xfrm>
            <a:off x="6817117" y="6231138"/>
            <a:ext cx="2019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아이유가 부르는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아이유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노래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309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13E070-8D0A-4731-B6B7-09CCB882C63A}"/>
              </a:ext>
            </a:extLst>
          </p:cNvPr>
          <p:cNvSpPr/>
          <p:nvPr/>
        </p:nvSpPr>
        <p:spPr>
          <a:xfrm>
            <a:off x="0" y="3871393"/>
            <a:ext cx="12192000" cy="247804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1DBC586B-A84E-488D-86CB-40D1FAA5FA89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D6B37-868C-412B-ACA6-3BF9C51E4B53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280DC-FDB5-4709-AC04-F3683369D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0D674-1474-447E-85B2-87730C201858}"/>
              </a:ext>
            </a:extLst>
          </p:cNvPr>
          <p:cNvSpPr txBox="1"/>
          <p:nvPr/>
        </p:nvSpPr>
        <p:spPr>
          <a:xfrm>
            <a:off x="191555" y="1374630"/>
            <a:ext cx="1241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CycleGAN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(Cycle Generative Adversarial Network)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Loss Function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2C58C-E98E-4D2E-B6A1-E133BC91DD6E}"/>
              </a:ext>
            </a:extLst>
          </p:cNvPr>
          <p:cNvSpPr txBox="1"/>
          <p:nvPr/>
        </p:nvSpPr>
        <p:spPr>
          <a:xfrm>
            <a:off x="477448" y="1836295"/>
            <a:ext cx="1058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각각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Discriminator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이용해 전체적인 형태를 유지하면서 스타일만 변형해주는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GAN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B7C753-CCEA-46B8-A93E-DA644956D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t="3436" r="8557" b="75197"/>
          <a:stretch/>
        </p:blipFill>
        <p:spPr bwMode="auto">
          <a:xfrm>
            <a:off x="1436721" y="2576770"/>
            <a:ext cx="9318558" cy="46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52D69-CC3B-4518-AB26-3D696FBCFC7C}"/>
              </a:ext>
            </a:extLst>
          </p:cNvPr>
          <p:cNvSpPr/>
          <p:nvPr/>
        </p:nvSpPr>
        <p:spPr>
          <a:xfrm>
            <a:off x="2264813" y="2609128"/>
            <a:ext cx="1722923" cy="462013"/>
          </a:xfrm>
          <a:prstGeom prst="rect">
            <a:avLst/>
          </a:prstGeom>
          <a:solidFill>
            <a:schemeClr val="accent2">
              <a:lumMod val="75000"/>
              <a:alpha val="2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9E4094-60AC-47B8-8475-A01AE6E91DDB}"/>
              </a:ext>
            </a:extLst>
          </p:cNvPr>
          <p:cNvSpPr/>
          <p:nvPr/>
        </p:nvSpPr>
        <p:spPr>
          <a:xfrm>
            <a:off x="6481001" y="2612029"/>
            <a:ext cx="1950730" cy="462013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902477-6CCC-426A-8F11-2005432B0B71}"/>
              </a:ext>
            </a:extLst>
          </p:cNvPr>
          <p:cNvSpPr/>
          <p:nvPr/>
        </p:nvSpPr>
        <p:spPr>
          <a:xfrm>
            <a:off x="8622631" y="2609128"/>
            <a:ext cx="1950730" cy="462013"/>
          </a:xfrm>
          <a:prstGeom prst="rect">
            <a:avLst/>
          </a:prstGeom>
          <a:solidFill>
            <a:srgbClr val="7030A0">
              <a:alpha val="2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A3C3D07-8257-4507-A44C-B2B88CFD0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" t="35004" r="16300" b="46744"/>
          <a:stretch/>
        </p:blipFill>
        <p:spPr bwMode="auto">
          <a:xfrm>
            <a:off x="2082265" y="4190361"/>
            <a:ext cx="8027470" cy="39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6D75BE-3639-4E38-912A-2BACF07394EA}"/>
              </a:ext>
            </a:extLst>
          </p:cNvPr>
          <p:cNvSpPr txBox="1"/>
          <p:nvPr/>
        </p:nvSpPr>
        <p:spPr>
          <a:xfrm>
            <a:off x="0" y="5021705"/>
            <a:ext cx="12083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595959"/>
                </a:solidFill>
                <a:highlight>
                  <a:srgbClr val="FFFF00"/>
                </a:highligh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 Loss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GAN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Generator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Discriminator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적대적으로 학습하기 위한 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Generator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도메인에서 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 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도메인과 비슷한 데이터를 생성하고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Discriminator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진짜 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도메인 데이터인지 판별하며 학습한다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A4360A-ABA7-4552-9876-2C9E424F6835}"/>
              </a:ext>
            </a:extLst>
          </p:cNvPr>
          <p:cNvCxnSpPr>
            <a:cxnSpLocks/>
          </p:cNvCxnSpPr>
          <p:nvPr/>
        </p:nvCxnSpPr>
        <p:spPr>
          <a:xfrm>
            <a:off x="2264813" y="3071141"/>
            <a:ext cx="1722923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C048945-E71B-44CF-9C8F-510BD43B2488}"/>
              </a:ext>
            </a:extLst>
          </p:cNvPr>
          <p:cNvCxnSpPr>
            <a:cxnSpLocks/>
          </p:cNvCxnSpPr>
          <p:nvPr/>
        </p:nvCxnSpPr>
        <p:spPr>
          <a:xfrm>
            <a:off x="2082265" y="4584997"/>
            <a:ext cx="1722923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74">
            <a:extLst>
              <a:ext uri="{FF2B5EF4-FFF2-40B4-BE49-F238E27FC236}">
                <a16:creationId xmlns:a16="http://schemas.microsoft.com/office/drawing/2014/main" id="{3482B303-D1E7-4ECD-A470-80AD21A59568}"/>
              </a:ext>
            </a:extLst>
          </p:cNvPr>
          <p:cNvSpPr/>
          <p:nvPr/>
        </p:nvSpPr>
        <p:spPr>
          <a:xfrm rot="18900000" flipH="1" flipV="1">
            <a:off x="2995567" y="3393274"/>
            <a:ext cx="203663" cy="192515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74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13E070-8D0A-4731-B6B7-09CCB882C63A}"/>
              </a:ext>
            </a:extLst>
          </p:cNvPr>
          <p:cNvSpPr/>
          <p:nvPr/>
        </p:nvSpPr>
        <p:spPr>
          <a:xfrm>
            <a:off x="0" y="3871393"/>
            <a:ext cx="12192000" cy="247804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1DBC586B-A84E-488D-86CB-40D1FAA5FA89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D6B37-868C-412B-ACA6-3BF9C51E4B53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280DC-FDB5-4709-AC04-F3683369D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0D674-1474-447E-85B2-87730C201858}"/>
              </a:ext>
            </a:extLst>
          </p:cNvPr>
          <p:cNvSpPr txBox="1"/>
          <p:nvPr/>
        </p:nvSpPr>
        <p:spPr>
          <a:xfrm>
            <a:off x="191555" y="1374630"/>
            <a:ext cx="1241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CycleGAN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(Cycle Generative Adversarial Network)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Loss Function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2C58C-E98E-4D2E-B6A1-E133BC91DD6E}"/>
              </a:ext>
            </a:extLst>
          </p:cNvPr>
          <p:cNvSpPr txBox="1"/>
          <p:nvPr/>
        </p:nvSpPr>
        <p:spPr>
          <a:xfrm>
            <a:off x="477448" y="1836295"/>
            <a:ext cx="1058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각각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Discriminator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이용해 전체적인 형태를 유지하면서 스타일만 변형해주는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GAN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B7C753-CCEA-46B8-A93E-DA644956D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t="3436" r="8557" b="75197"/>
          <a:stretch/>
        </p:blipFill>
        <p:spPr bwMode="auto">
          <a:xfrm>
            <a:off x="1436721" y="2576770"/>
            <a:ext cx="9318558" cy="46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52D69-CC3B-4518-AB26-3D696FBCFC7C}"/>
              </a:ext>
            </a:extLst>
          </p:cNvPr>
          <p:cNvSpPr/>
          <p:nvPr/>
        </p:nvSpPr>
        <p:spPr>
          <a:xfrm>
            <a:off x="2264813" y="2609128"/>
            <a:ext cx="1722923" cy="462013"/>
          </a:xfrm>
          <a:prstGeom prst="rect">
            <a:avLst/>
          </a:prstGeom>
          <a:solidFill>
            <a:schemeClr val="accent2">
              <a:lumMod val="75000"/>
              <a:alpha val="2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9E4094-60AC-47B8-8475-A01AE6E91DDB}"/>
              </a:ext>
            </a:extLst>
          </p:cNvPr>
          <p:cNvSpPr/>
          <p:nvPr/>
        </p:nvSpPr>
        <p:spPr>
          <a:xfrm>
            <a:off x="6481001" y="2612029"/>
            <a:ext cx="1950730" cy="462013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902477-6CCC-426A-8F11-2005432B0B71}"/>
              </a:ext>
            </a:extLst>
          </p:cNvPr>
          <p:cNvSpPr/>
          <p:nvPr/>
        </p:nvSpPr>
        <p:spPr>
          <a:xfrm>
            <a:off x="8622631" y="2609128"/>
            <a:ext cx="1950730" cy="462013"/>
          </a:xfrm>
          <a:prstGeom prst="rect">
            <a:avLst/>
          </a:prstGeom>
          <a:solidFill>
            <a:srgbClr val="7030A0">
              <a:alpha val="2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6D75BE-3639-4E38-912A-2BACF07394EA}"/>
              </a:ext>
            </a:extLst>
          </p:cNvPr>
          <p:cNvSpPr txBox="1"/>
          <p:nvPr/>
        </p:nvSpPr>
        <p:spPr>
          <a:xfrm>
            <a:off x="0" y="5021705"/>
            <a:ext cx="12083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highlight>
                  <a:srgbClr val="FFFF00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Cycle Consistency Loss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의해 생성된 가짜 데이터를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다시 반대 도메인으로 생성한 데이터와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원본 데이터의 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A4360A-ABA7-4552-9876-2C9E424F6835}"/>
              </a:ext>
            </a:extLst>
          </p:cNvPr>
          <p:cNvCxnSpPr>
            <a:cxnSpLocks/>
          </p:cNvCxnSpPr>
          <p:nvPr/>
        </p:nvCxnSpPr>
        <p:spPr>
          <a:xfrm>
            <a:off x="6481001" y="3081448"/>
            <a:ext cx="195073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C048945-E71B-44CF-9C8F-510BD43B2488}"/>
              </a:ext>
            </a:extLst>
          </p:cNvPr>
          <p:cNvCxnSpPr>
            <a:cxnSpLocks/>
          </p:cNvCxnSpPr>
          <p:nvPr/>
        </p:nvCxnSpPr>
        <p:spPr>
          <a:xfrm>
            <a:off x="1425167" y="4572834"/>
            <a:ext cx="1923571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74">
            <a:extLst>
              <a:ext uri="{FF2B5EF4-FFF2-40B4-BE49-F238E27FC236}">
                <a16:creationId xmlns:a16="http://schemas.microsoft.com/office/drawing/2014/main" id="{3482B303-D1E7-4ECD-A470-80AD21A59568}"/>
              </a:ext>
            </a:extLst>
          </p:cNvPr>
          <p:cNvSpPr/>
          <p:nvPr/>
        </p:nvSpPr>
        <p:spPr>
          <a:xfrm rot="18900000" flipH="1" flipV="1">
            <a:off x="7354535" y="3419705"/>
            <a:ext cx="203663" cy="192515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FA5615C-9D43-4A72-9FB2-2065B91E4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52693" r="762" b="32809"/>
          <a:stretch/>
        </p:blipFill>
        <p:spPr bwMode="auto">
          <a:xfrm>
            <a:off x="1402687" y="4236421"/>
            <a:ext cx="9655848" cy="31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63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613E070-8D0A-4731-B6B7-09CCB882C63A}"/>
              </a:ext>
            </a:extLst>
          </p:cNvPr>
          <p:cNvSpPr/>
          <p:nvPr/>
        </p:nvSpPr>
        <p:spPr>
          <a:xfrm>
            <a:off x="0" y="3871393"/>
            <a:ext cx="12192000" cy="247804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33" name="모서리가 둥근 직사각형 4">
            <a:extLst>
              <a:ext uri="{FF2B5EF4-FFF2-40B4-BE49-F238E27FC236}">
                <a16:creationId xmlns:a16="http://schemas.microsoft.com/office/drawing/2014/main" id="{1DBC586B-A84E-488D-86CB-40D1FAA5FA89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BD6B37-868C-412B-ACA6-3BF9C51E4B53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2280DC-FDB5-4709-AC04-F3683369D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A0D674-1474-447E-85B2-87730C201858}"/>
              </a:ext>
            </a:extLst>
          </p:cNvPr>
          <p:cNvSpPr txBox="1"/>
          <p:nvPr/>
        </p:nvSpPr>
        <p:spPr>
          <a:xfrm>
            <a:off x="191555" y="1374630"/>
            <a:ext cx="1241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CycleGAN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(Cycle Generative Adversarial Network)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– Loss Function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2C58C-E98E-4D2E-B6A1-E133BC91DD6E}"/>
              </a:ext>
            </a:extLst>
          </p:cNvPr>
          <p:cNvSpPr txBox="1"/>
          <p:nvPr/>
        </p:nvSpPr>
        <p:spPr>
          <a:xfrm>
            <a:off x="477448" y="1836295"/>
            <a:ext cx="1058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각각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개의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Generator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Discriminator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이용해 전체적인 형태를 유지하면서 스타일만 변형해주는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GAN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B7C753-CCEA-46B8-A93E-DA644956D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" t="3436" r="8557" b="75197"/>
          <a:stretch/>
        </p:blipFill>
        <p:spPr bwMode="auto">
          <a:xfrm>
            <a:off x="1436721" y="2576770"/>
            <a:ext cx="9318558" cy="46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B52D69-CC3B-4518-AB26-3D696FBCFC7C}"/>
              </a:ext>
            </a:extLst>
          </p:cNvPr>
          <p:cNvSpPr/>
          <p:nvPr/>
        </p:nvSpPr>
        <p:spPr>
          <a:xfrm>
            <a:off x="2274438" y="2609128"/>
            <a:ext cx="1722923" cy="462013"/>
          </a:xfrm>
          <a:prstGeom prst="rect">
            <a:avLst/>
          </a:prstGeom>
          <a:solidFill>
            <a:schemeClr val="accent2">
              <a:lumMod val="75000"/>
              <a:alpha val="26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9E4094-60AC-47B8-8475-A01AE6E91DDB}"/>
              </a:ext>
            </a:extLst>
          </p:cNvPr>
          <p:cNvSpPr/>
          <p:nvPr/>
        </p:nvSpPr>
        <p:spPr>
          <a:xfrm>
            <a:off x="6481001" y="2612029"/>
            <a:ext cx="1950730" cy="462013"/>
          </a:xfrm>
          <a:prstGeom prst="rect">
            <a:avLst/>
          </a:prstGeom>
          <a:solidFill>
            <a:srgbClr val="00B050">
              <a:alpha val="2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902477-6CCC-426A-8F11-2005432B0B71}"/>
              </a:ext>
            </a:extLst>
          </p:cNvPr>
          <p:cNvSpPr/>
          <p:nvPr/>
        </p:nvSpPr>
        <p:spPr>
          <a:xfrm>
            <a:off x="8622631" y="2609128"/>
            <a:ext cx="1950730" cy="462013"/>
          </a:xfrm>
          <a:prstGeom prst="rect">
            <a:avLst/>
          </a:prstGeom>
          <a:solidFill>
            <a:srgbClr val="7030A0">
              <a:alpha val="26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6D75BE-3639-4E38-912A-2BACF07394EA}"/>
              </a:ext>
            </a:extLst>
          </p:cNvPr>
          <p:cNvSpPr txBox="1"/>
          <p:nvPr/>
        </p:nvSpPr>
        <p:spPr>
          <a:xfrm>
            <a:off x="0" y="5047755"/>
            <a:ext cx="120832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highlight>
                  <a:srgbClr val="FFFF00"/>
                </a:highlight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Identity Loss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진짜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Y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도메인의 데이터가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Y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도메인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Discriminator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에 들어왔을 때의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Mapping Function.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과정에서 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 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도메인의 특징을 유지하도록 만들어</a:t>
            </a:r>
            <a:endParaRPr lang="en-US" altLang="ko-KR" dirty="0">
              <a:solidFill>
                <a:srgbClr val="59595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</a:t>
            </a:r>
            <a:r>
              <a:rPr lang="ko-KR" altLang="en-US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도메인의 형태를 깊게 학습할 수 있도록 한다</a:t>
            </a:r>
            <a:r>
              <a:rPr lang="en-US" altLang="ko-KR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4A4360A-ABA7-4552-9876-2C9E424F6835}"/>
              </a:ext>
            </a:extLst>
          </p:cNvPr>
          <p:cNvCxnSpPr>
            <a:cxnSpLocks/>
          </p:cNvCxnSpPr>
          <p:nvPr/>
        </p:nvCxnSpPr>
        <p:spPr>
          <a:xfrm>
            <a:off x="8622631" y="3078648"/>
            <a:ext cx="195073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C048945-E71B-44CF-9C8F-510BD43B2488}"/>
              </a:ext>
            </a:extLst>
          </p:cNvPr>
          <p:cNvCxnSpPr>
            <a:cxnSpLocks/>
          </p:cNvCxnSpPr>
          <p:nvPr/>
        </p:nvCxnSpPr>
        <p:spPr>
          <a:xfrm>
            <a:off x="1681506" y="4544916"/>
            <a:ext cx="1923571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74">
            <a:extLst>
              <a:ext uri="{FF2B5EF4-FFF2-40B4-BE49-F238E27FC236}">
                <a16:creationId xmlns:a16="http://schemas.microsoft.com/office/drawing/2014/main" id="{3482B303-D1E7-4ECD-A470-80AD21A59568}"/>
              </a:ext>
            </a:extLst>
          </p:cNvPr>
          <p:cNvSpPr/>
          <p:nvPr/>
        </p:nvSpPr>
        <p:spPr>
          <a:xfrm rot="18900000" flipH="1" flipV="1">
            <a:off x="9496165" y="3385564"/>
            <a:ext cx="203663" cy="192515"/>
          </a:xfrm>
          <a:custGeom>
            <a:avLst/>
            <a:gdLst>
              <a:gd name="connsiteX0" fmla="*/ 272411 w 282955"/>
              <a:gd name="connsiteY0" fmla="*/ 226186 h 282597"/>
              <a:gd name="connsiteX1" fmla="*/ 282955 w 282955"/>
              <a:gd name="connsiteY1" fmla="*/ 200730 h 282597"/>
              <a:gd name="connsiteX2" fmla="*/ 282955 w 282955"/>
              <a:gd name="connsiteY2" fmla="*/ 56730 h 282597"/>
              <a:gd name="connsiteX3" fmla="*/ 272411 w 282955"/>
              <a:gd name="connsiteY3" fmla="*/ 31274 h 282597"/>
              <a:gd name="connsiteX4" fmla="*/ 270478 w 282955"/>
              <a:gd name="connsiteY4" fmla="*/ 30474 h 282597"/>
              <a:gd name="connsiteX5" fmla="*/ 265102 w 282955"/>
              <a:gd name="connsiteY5" fmla="*/ 17495 h 282597"/>
              <a:gd name="connsiteX6" fmla="*/ 252376 w 282955"/>
              <a:gd name="connsiteY6" fmla="*/ 12224 h 282597"/>
              <a:gd name="connsiteX7" fmla="*/ 251681 w 282955"/>
              <a:gd name="connsiteY7" fmla="*/ 10544 h 282597"/>
              <a:gd name="connsiteX8" fmla="*/ 226225 w 282955"/>
              <a:gd name="connsiteY8" fmla="*/ 0 h 282597"/>
              <a:gd name="connsiteX9" fmla="*/ 82225 w 282955"/>
              <a:gd name="connsiteY9" fmla="*/ 0 h 282597"/>
              <a:gd name="connsiteX10" fmla="*/ 46225 w 282955"/>
              <a:gd name="connsiteY10" fmla="*/ 36000 h 282597"/>
              <a:gd name="connsiteX11" fmla="*/ 82225 w 282955"/>
              <a:gd name="connsiteY11" fmla="*/ 72000 h 282597"/>
              <a:gd name="connsiteX12" fmla="*/ 159685 w 282955"/>
              <a:gd name="connsiteY12" fmla="*/ 72000 h 282597"/>
              <a:gd name="connsiteX13" fmla="*/ 10544 w 282955"/>
              <a:gd name="connsiteY13" fmla="*/ 221142 h 282597"/>
              <a:gd name="connsiteX14" fmla="*/ 10544 w 282955"/>
              <a:gd name="connsiteY14" fmla="*/ 272053 h 282597"/>
              <a:gd name="connsiteX15" fmla="*/ 61455 w 282955"/>
              <a:gd name="connsiteY15" fmla="*/ 272053 h 282597"/>
              <a:gd name="connsiteX16" fmla="*/ 210955 w 282955"/>
              <a:gd name="connsiteY16" fmla="*/ 122554 h 282597"/>
              <a:gd name="connsiteX17" fmla="*/ 210955 w 282955"/>
              <a:gd name="connsiteY17" fmla="*/ 200730 h 282597"/>
              <a:gd name="connsiteX18" fmla="*/ 246955 w 282955"/>
              <a:gd name="connsiteY18" fmla="*/ 236730 h 282597"/>
              <a:gd name="connsiteX19" fmla="*/ 272411 w 282955"/>
              <a:gd name="connsiteY19" fmla="*/ 226186 h 28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2955" h="282597">
                <a:moveTo>
                  <a:pt x="272411" y="226186"/>
                </a:moveTo>
                <a:cubicBezTo>
                  <a:pt x="278925" y="219671"/>
                  <a:pt x="282955" y="210671"/>
                  <a:pt x="282955" y="200730"/>
                </a:cubicBezTo>
                <a:lnTo>
                  <a:pt x="282955" y="56730"/>
                </a:lnTo>
                <a:cubicBezTo>
                  <a:pt x="282955" y="46789"/>
                  <a:pt x="278925" y="37789"/>
                  <a:pt x="272411" y="31274"/>
                </a:cubicBezTo>
                <a:lnTo>
                  <a:pt x="270478" y="30474"/>
                </a:lnTo>
                <a:lnTo>
                  <a:pt x="265102" y="17495"/>
                </a:lnTo>
                <a:lnTo>
                  <a:pt x="252376" y="12224"/>
                </a:lnTo>
                <a:lnTo>
                  <a:pt x="251681" y="10544"/>
                </a:lnTo>
                <a:cubicBezTo>
                  <a:pt x="245166" y="4029"/>
                  <a:pt x="236166" y="0"/>
                  <a:pt x="226225" y="0"/>
                </a:cubicBezTo>
                <a:lnTo>
                  <a:pt x="82225" y="0"/>
                </a:lnTo>
                <a:cubicBezTo>
                  <a:pt x="62343" y="0"/>
                  <a:pt x="46225" y="16118"/>
                  <a:pt x="46225" y="36000"/>
                </a:cubicBezTo>
                <a:cubicBezTo>
                  <a:pt x="46225" y="55882"/>
                  <a:pt x="62343" y="72000"/>
                  <a:pt x="82225" y="72000"/>
                </a:cubicBezTo>
                <a:lnTo>
                  <a:pt x="159685" y="72000"/>
                </a:lnTo>
                <a:lnTo>
                  <a:pt x="10544" y="221142"/>
                </a:lnTo>
                <a:cubicBezTo>
                  <a:pt x="-3515" y="235200"/>
                  <a:pt x="-3515" y="257995"/>
                  <a:pt x="10544" y="272053"/>
                </a:cubicBezTo>
                <a:cubicBezTo>
                  <a:pt x="24602" y="286112"/>
                  <a:pt x="47397" y="286112"/>
                  <a:pt x="61455" y="272053"/>
                </a:cubicBezTo>
                <a:lnTo>
                  <a:pt x="210955" y="122554"/>
                </a:lnTo>
                <a:lnTo>
                  <a:pt x="210955" y="200730"/>
                </a:lnTo>
                <a:cubicBezTo>
                  <a:pt x="210955" y="220612"/>
                  <a:pt x="227073" y="236730"/>
                  <a:pt x="246955" y="236730"/>
                </a:cubicBezTo>
                <a:cubicBezTo>
                  <a:pt x="256896" y="236730"/>
                  <a:pt x="265896" y="232700"/>
                  <a:pt x="272411" y="226186"/>
                </a:cubicBezTo>
                <a:close/>
              </a:path>
            </a:pathLst>
          </a:custGeom>
          <a:solidFill>
            <a:srgbClr val="24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A8426F2-0017-4F11-A76B-E90BBB4E1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" t="67056" r="1706" b="11591"/>
          <a:stretch/>
        </p:blipFill>
        <p:spPr bwMode="auto">
          <a:xfrm>
            <a:off x="1706870" y="4215144"/>
            <a:ext cx="9548261" cy="4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491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286223AE-047A-41FE-AAD2-75C321F9A789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EECB17-6AB6-4B1F-81AD-01CAE215A369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kern="0" dirty="0" err="1">
                <a:ln w="3175">
                  <a:noFill/>
                </a:ln>
                <a:solidFill>
                  <a:srgbClr val="F16655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MyMAI_</a:t>
            </a:r>
            <a:r>
              <a:rPr lang="en-US" altLang="ko-KR" sz="14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Music</a:t>
            </a:r>
            <a:r>
              <a:rPr lang="en-US" altLang="ko-KR" sz="14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F2AC8-6FA7-4558-898B-1C40C759F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E91A5-C1B6-44E0-883E-5CE95627C690}"/>
              </a:ext>
            </a:extLst>
          </p:cNvPr>
          <p:cNvSpPr txBox="1"/>
          <p:nvPr/>
        </p:nvSpPr>
        <p:spPr>
          <a:xfrm>
            <a:off x="169298" y="1354645"/>
            <a:ext cx="1152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Cycle</a:t>
            </a: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GAN</a:t>
            </a:r>
            <a:r>
              <a:rPr lang="ko-KR" altLang="en-US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BEGAN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(Boundary Equilibrium Generative </a:t>
            </a:r>
            <a:r>
              <a:rPr lang="en-US" altLang="ko-KR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Adversarial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Network)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A97FF7-3384-4CD2-85A0-C8CE63734003}"/>
              </a:ext>
            </a:extLst>
          </p:cNvPr>
          <p:cNvGrpSpPr/>
          <p:nvPr/>
        </p:nvGrpSpPr>
        <p:grpSpPr>
          <a:xfrm>
            <a:off x="590344" y="2809050"/>
            <a:ext cx="5929162" cy="3433129"/>
            <a:chOff x="-388352" y="2017793"/>
            <a:chExt cx="13002202" cy="452093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FC35657-4144-4EC5-A167-2FFD4CEA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07434" y="2077871"/>
              <a:ext cx="2272407" cy="198042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E6B0E3-F34C-4877-9E5D-F143D4E7A87D}"/>
                </a:ext>
              </a:extLst>
            </p:cNvPr>
            <p:cNvGrpSpPr/>
            <p:nvPr/>
          </p:nvGrpSpPr>
          <p:grpSpPr>
            <a:xfrm>
              <a:off x="-388352" y="2017793"/>
              <a:ext cx="13002202" cy="4520932"/>
              <a:chOff x="-388352" y="2017793"/>
              <a:chExt cx="13002202" cy="4520932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7F7EDF4D-3086-4E9E-A155-0EE2BA876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28240" y="2017793"/>
                <a:ext cx="2785352" cy="2152616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3F3789DF-33D2-46E6-80AD-EDAB460727EE}"/>
                  </a:ext>
                </a:extLst>
              </p:cNvPr>
              <p:cNvGrpSpPr/>
              <p:nvPr/>
            </p:nvGrpSpPr>
            <p:grpSpPr>
              <a:xfrm>
                <a:off x="-388352" y="2077871"/>
                <a:ext cx="13002202" cy="4460854"/>
                <a:chOff x="-388352" y="2077871"/>
                <a:chExt cx="13002202" cy="4460854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CFD19CA2-6EE1-489B-8DC7-4F1721A7F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8352" y="2077871"/>
                  <a:ext cx="2272407" cy="1980422"/>
                </a:xfrm>
                <a:prstGeom prst="rect">
                  <a:avLst/>
                </a:prstGeom>
              </p:spPr>
            </p:pic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B47FE601-5BD0-40BC-8E22-5F083517A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2509" y="2997052"/>
                  <a:ext cx="1043093" cy="0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화살표 연결선 41">
                  <a:extLst>
                    <a:ext uri="{FF2B5EF4-FFF2-40B4-BE49-F238E27FC236}">
                      <a16:creationId xmlns:a16="http://schemas.microsoft.com/office/drawing/2014/main" id="{A263D12D-2A07-4C32-B2F4-9651E7546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1304" y="2997052"/>
                  <a:ext cx="1043093" cy="0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D380C8EE-F06F-4422-973C-57B4DAC9F579}"/>
                    </a:ext>
                  </a:extLst>
                </p:cNvPr>
                <p:cNvSpPr/>
                <p:nvPr/>
              </p:nvSpPr>
              <p:spPr>
                <a:xfrm>
                  <a:off x="2585842" y="2455122"/>
                  <a:ext cx="1272968" cy="1225923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G</a:t>
                  </a:r>
                </a:p>
                <a:p>
                  <a:pPr algn="ctr"/>
                  <a:r>
                    <a:rPr lang="en-US" altLang="ko-KR" sz="5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Generator</a:t>
                  </a:r>
                  <a:endParaRPr lang="ko-KR" altLang="en-US" sz="5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F218D90D-5140-4AB6-BD5C-27A5FC2FCC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68416" y="3004070"/>
                  <a:ext cx="1043093" cy="0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8D892957-D611-4282-AD5F-D88B7D5470AB}"/>
                    </a:ext>
                  </a:extLst>
                </p:cNvPr>
                <p:cNvSpPr/>
                <p:nvPr/>
              </p:nvSpPr>
              <p:spPr>
                <a:xfrm>
                  <a:off x="7674237" y="2455121"/>
                  <a:ext cx="1272968" cy="1225923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F</a:t>
                  </a:r>
                </a:p>
                <a:p>
                  <a:pPr algn="ctr"/>
                  <a:r>
                    <a:rPr lang="en-US" altLang="ko-KR" sz="5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Generator</a:t>
                  </a:r>
                  <a:endParaRPr lang="ko-KR" altLang="en-US" sz="5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F64E52E4-8123-42E4-BBCE-69CA6E1C6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5170" y="2997052"/>
                  <a:ext cx="1043093" cy="0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3D75D493-4013-486E-9E1E-5B190129F908}"/>
                    </a:ext>
                  </a:extLst>
                </p:cNvPr>
                <p:cNvSpPr/>
                <p:nvPr/>
              </p:nvSpPr>
              <p:spPr>
                <a:xfrm>
                  <a:off x="5069736" y="4799168"/>
                  <a:ext cx="1272968" cy="122592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D</a:t>
                  </a:r>
                  <a:r>
                    <a:rPr lang="en-US" altLang="ko-KR" sz="1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G</a:t>
                  </a:r>
                  <a:endParaRPr lang="en-US" altLang="ko-KR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algn="ctr"/>
                  <a:r>
                    <a:rPr lang="en-US" altLang="ko-KR" sz="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Discriminator</a:t>
                  </a:r>
                  <a:endParaRPr lang="ko-KR" altLang="en-US" sz="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26BFCD46-5D7C-4901-8B14-16C02BBD8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6220" y="3947988"/>
                  <a:ext cx="0" cy="654736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연결선: 꺾임 49">
                  <a:extLst>
                    <a:ext uri="{FF2B5EF4-FFF2-40B4-BE49-F238E27FC236}">
                      <a16:creationId xmlns:a16="http://schemas.microsoft.com/office/drawing/2014/main" id="{80EB1822-1B19-4DCD-B8C0-9D23A1BE7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968419" y="4924247"/>
                  <a:ext cx="927167" cy="498361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DA004B4B-C1D4-4E1A-92DB-C577B84B2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3968416" y="5422607"/>
                  <a:ext cx="927170" cy="492150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B04D5BC-534B-4C12-A6C6-187036764368}"/>
                    </a:ext>
                  </a:extLst>
                </p:cNvPr>
                <p:cNvSpPr txBox="1"/>
                <p:nvPr/>
              </p:nvSpPr>
              <p:spPr>
                <a:xfrm>
                  <a:off x="2462484" y="5560339"/>
                  <a:ext cx="2006810" cy="344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ko-KR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rPr>
                    <a:t>Fake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53" name="원형: 비어 있음 52">
                  <a:extLst>
                    <a:ext uri="{FF2B5EF4-FFF2-40B4-BE49-F238E27FC236}">
                      <a16:creationId xmlns:a16="http://schemas.microsoft.com/office/drawing/2014/main" id="{AF08C019-D623-48A9-B8D6-0D7A13FF42CF}"/>
                    </a:ext>
                  </a:extLst>
                </p:cNvPr>
                <p:cNvSpPr/>
                <p:nvPr/>
              </p:nvSpPr>
              <p:spPr>
                <a:xfrm>
                  <a:off x="3167913" y="4366012"/>
                  <a:ext cx="583731" cy="569192"/>
                </a:xfrm>
                <a:prstGeom prst="donut">
                  <a:avLst>
                    <a:gd name="adj" fmla="val 21227"/>
                  </a:avLst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4" name="곱하기 기호 53">
                  <a:extLst>
                    <a:ext uri="{FF2B5EF4-FFF2-40B4-BE49-F238E27FC236}">
                      <a16:creationId xmlns:a16="http://schemas.microsoft.com/office/drawing/2014/main" id="{2EF60A7B-0282-4694-B226-DF1051578D24}"/>
                    </a:ext>
                  </a:extLst>
                </p:cNvPr>
                <p:cNvSpPr/>
                <p:nvPr/>
              </p:nvSpPr>
              <p:spPr>
                <a:xfrm>
                  <a:off x="3127888" y="5814168"/>
                  <a:ext cx="676002" cy="724557"/>
                </a:xfrm>
                <a:prstGeom prst="mathMultiply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6925DAB-3914-40A0-ADBC-93C561E21BF7}"/>
                    </a:ext>
                  </a:extLst>
                </p:cNvPr>
                <p:cNvSpPr txBox="1"/>
                <p:nvPr/>
              </p:nvSpPr>
              <p:spPr>
                <a:xfrm>
                  <a:off x="2466391" y="4952546"/>
                  <a:ext cx="2006810" cy="344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Real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0C647CDE-D719-4E3A-820D-40F6FA66A1D0}"/>
                    </a:ext>
                  </a:extLst>
                </p:cNvPr>
                <p:cNvSpPr/>
                <p:nvPr/>
              </p:nvSpPr>
              <p:spPr>
                <a:xfrm>
                  <a:off x="10258661" y="4799168"/>
                  <a:ext cx="1272968" cy="122592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D</a:t>
                  </a:r>
                  <a:r>
                    <a:rPr lang="en-US" altLang="ko-KR" sz="1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F</a:t>
                  </a:r>
                  <a:endParaRPr lang="en-US" altLang="ko-KR" sz="2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  <a:p>
                  <a:pPr algn="ctr"/>
                  <a:r>
                    <a:rPr lang="en-US" altLang="ko-KR" sz="400" dirty="0">
                      <a:latin typeface="나눔스퀘어_ac Bold" panose="020B0600000101010101" pitchFamily="50" charset="-127"/>
                      <a:ea typeface="나눔스퀘어_ac Bold" panose="020B0600000101010101" pitchFamily="50" charset="-127"/>
                    </a:rPr>
                    <a:t>Discriminator</a:t>
                  </a:r>
                  <a:endParaRPr lang="ko-KR" altLang="en-US" sz="2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endParaRPr>
                </a:p>
              </p:txBody>
            </p:sp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id="{A4F7EB3C-CB0A-404C-8749-679231D15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5145" y="3941790"/>
                  <a:ext cx="0" cy="654736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연결선: 꺾임 57">
                  <a:extLst>
                    <a:ext uri="{FF2B5EF4-FFF2-40B4-BE49-F238E27FC236}">
                      <a16:creationId xmlns:a16="http://schemas.microsoft.com/office/drawing/2014/main" id="{8D5EFFE9-51F6-45FF-BF7F-09DAC283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0129" y="4924247"/>
                  <a:ext cx="927167" cy="498361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연결선: 꺾임 58">
                  <a:extLst>
                    <a:ext uri="{FF2B5EF4-FFF2-40B4-BE49-F238E27FC236}">
                      <a16:creationId xmlns:a16="http://schemas.microsoft.com/office/drawing/2014/main" id="{C5DB6490-8670-4FF8-82D6-3E10A8CAE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9210126" y="5422607"/>
                  <a:ext cx="927170" cy="492150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25F3977-C2C0-4EF6-B979-D60199BCDAB4}"/>
                    </a:ext>
                  </a:extLst>
                </p:cNvPr>
                <p:cNvSpPr txBox="1"/>
                <p:nvPr/>
              </p:nvSpPr>
              <p:spPr>
                <a:xfrm>
                  <a:off x="7704195" y="5560339"/>
                  <a:ext cx="2006810" cy="344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ko-KR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rPr>
                    <a:t>Fake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61" name="원형: 비어 있음 60">
                  <a:extLst>
                    <a:ext uri="{FF2B5EF4-FFF2-40B4-BE49-F238E27FC236}">
                      <a16:creationId xmlns:a16="http://schemas.microsoft.com/office/drawing/2014/main" id="{672DD109-D278-4CEF-86C4-4F16BD9F9672}"/>
                    </a:ext>
                  </a:extLst>
                </p:cNvPr>
                <p:cNvSpPr/>
                <p:nvPr/>
              </p:nvSpPr>
              <p:spPr>
                <a:xfrm>
                  <a:off x="8409623" y="4366012"/>
                  <a:ext cx="583731" cy="569192"/>
                </a:xfrm>
                <a:prstGeom prst="donut">
                  <a:avLst>
                    <a:gd name="adj" fmla="val 21227"/>
                  </a:avLst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2" name="곱하기 기호 61">
                  <a:extLst>
                    <a:ext uri="{FF2B5EF4-FFF2-40B4-BE49-F238E27FC236}">
                      <a16:creationId xmlns:a16="http://schemas.microsoft.com/office/drawing/2014/main" id="{F20ED3D5-42BA-4A65-9297-16A52FA86AB8}"/>
                    </a:ext>
                  </a:extLst>
                </p:cNvPr>
                <p:cNvSpPr/>
                <p:nvPr/>
              </p:nvSpPr>
              <p:spPr>
                <a:xfrm>
                  <a:off x="8369598" y="5814168"/>
                  <a:ext cx="676002" cy="724557"/>
                </a:xfrm>
                <a:prstGeom prst="mathMultiply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A5FBB63-C52C-49C4-94B8-04306BBD3917}"/>
                    </a:ext>
                  </a:extLst>
                </p:cNvPr>
                <p:cNvSpPr txBox="1"/>
                <p:nvPr/>
              </p:nvSpPr>
              <p:spPr>
                <a:xfrm>
                  <a:off x="7708101" y="4952546"/>
                  <a:ext cx="2006810" cy="344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나눔스퀘어_ac" panose="020B0600000101010101" pitchFamily="50" charset="-127"/>
                      <a:ea typeface="나눔스퀘어_ac" panose="020B0600000101010101" pitchFamily="50" charset="-127"/>
                    </a:rPr>
                    <a:t>Real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E8E04-1509-4CF7-99B0-703CBFBAC22F}"/>
                    </a:ext>
                  </a:extLst>
                </p:cNvPr>
                <p:cNvSpPr txBox="1"/>
                <p:nvPr/>
              </p:nvSpPr>
              <p:spPr>
                <a:xfrm>
                  <a:off x="437625" y="3368711"/>
                  <a:ext cx="2006810" cy="405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“X” 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0D9CB5B-84B7-42E1-967C-6DDDC2682C2A}"/>
                    </a:ext>
                  </a:extLst>
                </p:cNvPr>
                <p:cNvSpPr txBox="1"/>
                <p:nvPr/>
              </p:nvSpPr>
              <p:spPr>
                <a:xfrm>
                  <a:off x="5373911" y="3352898"/>
                  <a:ext cx="2006810" cy="405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“Y”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38D583A-6D7C-46B0-8DD8-59F9761ED7C1}"/>
                    </a:ext>
                  </a:extLst>
                </p:cNvPr>
                <p:cNvSpPr txBox="1"/>
                <p:nvPr/>
              </p:nvSpPr>
              <p:spPr>
                <a:xfrm>
                  <a:off x="10607040" y="3378803"/>
                  <a:ext cx="2006810" cy="405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</a:rPr>
                    <a:t>“X”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endParaRPr>
                </a:p>
              </p:txBody>
            </p:sp>
          </p:grp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23CEB1A-A1DB-4ECC-A2DD-F54291492F8F}"/>
              </a:ext>
            </a:extLst>
          </p:cNvPr>
          <p:cNvSpPr txBox="1"/>
          <p:nvPr/>
        </p:nvSpPr>
        <p:spPr>
          <a:xfrm>
            <a:off x="473630" y="1816310"/>
            <a:ext cx="1058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lang="en-US" altLang="ko-KR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CycleGAN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동일한 구조에서 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AutoEncoder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가지며 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Equilibrium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</a:t>
            </a:r>
            <a:r>
              <a:rPr lang="ko-KR" altLang="en-US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평형을 유지하는 </a:t>
            </a:r>
            <a:r>
              <a:rPr lang="en-US" altLang="ko-KR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Equality free icon">
            <a:extLst>
              <a:ext uri="{FF2B5EF4-FFF2-40B4-BE49-F238E27FC236}">
                <a16:creationId xmlns:a16="http://schemas.microsoft.com/office/drawing/2014/main" id="{D4E3C7FF-F11A-4F7F-BE76-BA9243E83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6"/>
          <a:stretch/>
        </p:blipFill>
        <p:spPr bwMode="auto">
          <a:xfrm>
            <a:off x="7878428" y="4211083"/>
            <a:ext cx="2835922" cy="151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C0626D4-1A12-4BED-A2D5-23BA1F115725}"/>
              </a:ext>
            </a:extLst>
          </p:cNvPr>
          <p:cNvSpPr/>
          <p:nvPr/>
        </p:nvSpPr>
        <p:spPr>
          <a:xfrm>
            <a:off x="7634914" y="3248409"/>
            <a:ext cx="1363902" cy="127720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</a:t>
            </a:r>
          </a:p>
          <a:p>
            <a:pPr algn="ctr"/>
            <a:r>
              <a:rPr lang="en-US" altLang="ko-KR" sz="10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Generator</a:t>
            </a:r>
            <a:endParaRPr lang="ko-KR" altLang="en-US" sz="10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F97EB94-8C41-4149-8917-558197A39AE2}"/>
              </a:ext>
            </a:extLst>
          </p:cNvPr>
          <p:cNvSpPr/>
          <p:nvPr/>
        </p:nvSpPr>
        <p:spPr>
          <a:xfrm>
            <a:off x="9604082" y="3248409"/>
            <a:ext cx="1329990" cy="127743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</a:t>
            </a:r>
          </a:p>
          <a:p>
            <a:pPr algn="ctr"/>
            <a:r>
              <a:rPr lang="en-US" altLang="ko-KR" sz="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Discriminator</a:t>
            </a:r>
            <a:endParaRPr lang="ko-KR" altLang="en-US" sz="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3F6CAB-752F-43B2-929A-7BA9519B57D7}"/>
              </a:ext>
            </a:extLst>
          </p:cNvPr>
          <p:cNvSpPr txBox="1"/>
          <p:nvPr/>
        </p:nvSpPr>
        <p:spPr>
          <a:xfrm>
            <a:off x="1709536" y="6288909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CycleGAN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6D928C-6F77-495D-BBD6-2C73B4AA3915}"/>
              </a:ext>
            </a:extLst>
          </p:cNvPr>
          <p:cNvSpPr txBox="1"/>
          <p:nvPr/>
        </p:nvSpPr>
        <p:spPr>
          <a:xfrm>
            <a:off x="7219201" y="6246784"/>
            <a:ext cx="40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Equilibrium</a:t>
            </a:r>
          </a:p>
        </p:txBody>
      </p:sp>
      <p:sp>
        <p:nvSpPr>
          <p:cNvPr id="4096" name="십자형 4095">
            <a:extLst>
              <a:ext uri="{FF2B5EF4-FFF2-40B4-BE49-F238E27FC236}">
                <a16:creationId xmlns:a16="http://schemas.microsoft.com/office/drawing/2014/main" id="{516A7E61-1A28-4678-88C3-AE3C3022FC4A}"/>
              </a:ext>
            </a:extLst>
          </p:cNvPr>
          <p:cNvSpPr/>
          <p:nvPr/>
        </p:nvSpPr>
        <p:spPr>
          <a:xfrm>
            <a:off x="6626186" y="4142694"/>
            <a:ext cx="510142" cy="511683"/>
          </a:xfrm>
          <a:prstGeom prst="plus">
            <a:avLst>
              <a:gd name="adj" fmla="val 3443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0453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286223AE-047A-41FE-AAD2-75C321F9A789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EECB17-6AB6-4B1F-81AD-01CAE215A369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F2AC8-6FA7-4558-898B-1C40C759F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E91A5-C1B6-44E0-883E-5CE95627C690}"/>
              </a:ext>
            </a:extLst>
          </p:cNvPr>
          <p:cNvSpPr txBox="1"/>
          <p:nvPr/>
        </p:nvSpPr>
        <p:spPr>
          <a:xfrm>
            <a:off x="169298" y="1354645"/>
            <a:ext cx="1152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2. CycleGAN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+ BEGAN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(Boundary Equilibrium Generative Adversarial Network)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EA97FF7-3384-4CD2-85A0-C8CE63734003}"/>
              </a:ext>
            </a:extLst>
          </p:cNvPr>
          <p:cNvGrpSpPr/>
          <p:nvPr/>
        </p:nvGrpSpPr>
        <p:grpSpPr>
          <a:xfrm>
            <a:off x="359344" y="2809050"/>
            <a:ext cx="5929162" cy="3433129"/>
            <a:chOff x="-388352" y="2017793"/>
            <a:chExt cx="13002202" cy="452093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FC35657-4144-4EC5-A167-2FFD4CEA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07434" y="2077871"/>
              <a:ext cx="2272407" cy="1980422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E6B0E3-F34C-4877-9E5D-F143D4E7A87D}"/>
                </a:ext>
              </a:extLst>
            </p:cNvPr>
            <p:cNvGrpSpPr/>
            <p:nvPr/>
          </p:nvGrpSpPr>
          <p:grpSpPr>
            <a:xfrm>
              <a:off x="-388352" y="2017793"/>
              <a:ext cx="13002202" cy="4520932"/>
              <a:chOff x="-388352" y="2017793"/>
              <a:chExt cx="13002202" cy="4520932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7F7EDF4D-3086-4E9E-A155-0EE2BA876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28240" y="2017793"/>
                <a:ext cx="2785352" cy="2152616"/>
              </a:xfrm>
              <a:prstGeom prst="rect">
                <a:avLst/>
              </a:prstGeom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3F3789DF-33D2-46E6-80AD-EDAB460727EE}"/>
                  </a:ext>
                </a:extLst>
              </p:cNvPr>
              <p:cNvGrpSpPr/>
              <p:nvPr/>
            </p:nvGrpSpPr>
            <p:grpSpPr>
              <a:xfrm>
                <a:off x="-388352" y="2077871"/>
                <a:ext cx="13002202" cy="4460854"/>
                <a:chOff x="-388352" y="2077871"/>
                <a:chExt cx="13002202" cy="4460854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CFD19CA2-6EE1-489B-8DC7-4F1721A7F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88352" y="2077871"/>
                  <a:ext cx="2272407" cy="1980422"/>
                </a:xfrm>
                <a:prstGeom prst="rect">
                  <a:avLst/>
                </a:prstGeom>
              </p:spPr>
            </p:pic>
            <p:cxnSp>
              <p:nvCxnSpPr>
                <p:cNvPr id="40" name="직선 화살표 연결선 39">
                  <a:extLst>
                    <a:ext uri="{FF2B5EF4-FFF2-40B4-BE49-F238E27FC236}">
                      <a16:creationId xmlns:a16="http://schemas.microsoft.com/office/drawing/2014/main" id="{B47FE601-5BD0-40BC-8E22-5F083517A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2509" y="2997052"/>
                  <a:ext cx="1043093" cy="0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화살표 연결선 41">
                  <a:extLst>
                    <a:ext uri="{FF2B5EF4-FFF2-40B4-BE49-F238E27FC236}">
                      <a16:creationId xmlns:a16="http://schemas.microsoft.com/office/drawing/2014/main" id="{A263D12D-2A07-4C32-B2F4-9651E75469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1304" y="2997052"/>
                  <a:ext cx="1043093" cy="0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D380C8EE-F06F-4422-973C-57B4DAC9F579}"/>
                    </a:ext>
                  </a:extLst>
                </p:cNvPr>
                <p:cNvSpPr/>
                <p:nvPr/>
              </p:nvSpPr>
              <p:spPr>
                <a:xfrm>
                  <a:off x="2585842" y="2455122"/>
                  <a:ext cx="1272968" cy="1225923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G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Generator</a:t>
                  </a:r>
                  <a:endParaRPr kumimoji="0" lang="ko-KR" alt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F218D90D-5140-4AB6-BD5C-27A5FC2FCC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68416" y="3004070"/>
                  <a:ext cx="1043093" cy="0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8D892957-D611-4282-AD5F-D88B7D5470AB}"/>
                    </a:ext>
                  </a:extLst>
                </p:cNvPr>
                <p:cNvSpPr/>
                <p:nvPr/>
              </p:nvSpPr>
              <p:spPr>
                <a:xfrm>
                  <a:off x="7674237" y="2455121"/>
                  <a:ext cx="1272968" cy="1225923"/>
                </a:xfrm>
                <a:prstGeom prst="round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F</a:t>
                  </a: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Generator</a:t>
                  </a:r>
                  <a:endParaRPr kumimoji="0" lang="ko-KR" alt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F64E52E4-8123-42E4-BBCE-69CA6E1C62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25170" y="2997052"/>
                  <a:ext cx="1043093" cy="0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사각형: 둥근 모서리 47">
                  <a:extLst>
                    <a:ext uri="{FF2B5EF4-FFF2-40B4-BE49-F238E27FC236}">
                      <a16:creationId xmlns:a16="http://schemas.microsoft.com/office/drawing/2014/main" id="{3D75D493-4013-486E-9E1E-5B190129F908}"/>
                    </a:ext>
                  </a:extLst>
                </p:cNvPr>
                <p:cNvSpPr/>
                <p:nvPr/>
              </p:nvSpPr>
              <p:spPr>
                <a:xfrm>
                  <a:off x="5069736" y="4799168"/>
                  <a:ext cx="1272968" cy="122592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D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G</a:t>
                  </a:r>
                  <a:endPara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Discriminator</a:t>
                  </a:r>
                  <a:endParaRPr kumimoji="0" lang="ko-KR" altLang="en-US" sz="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26BFCD46-5D7C-4901-8B14-16C02BBD82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6220" y="3947988"/>
                  <a:ext cx="0" cy="654736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연결선: 꺾임 49">
                  <a:extLst>
                    <a:ext uri="{FF2B5EF4-FFF2-40B4-BE49-F238E27FC236}">
                      <a16:creationId xmlns:a16="http://schemas.microsoft.com/office/drawing/2014/main" id="{80EB1822-1B19-4DCD-B8C0-9D23A1BE7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968419" y="4924247"/>
                  <a:ext cx="927167" cy="498361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연결선: 꺾임 50">
                  <a:extLst>
                    <a:ext uri="{FF2B5EF4-FFF2-40B4-BE49-F238E27FC236}">
                      <a16:creationId xmlns:a16="http://schemas.microsoft.com/office/drawing/2014/main" id="{DA004B4B-C1D4-4E1A-92DB-C577B84B2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3968416" y="5422607"/>
                  <a:ext cx="927170" cy="492150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B04D5BC-534B-4C12-A6C6-187036764368}"/>
                    </a:ext>
                  </a:extLst>
                </p:cNvPr>
                <p:cNvSpPr txBox="1"/>
                <p:nvPr/>
              </p:nvSpPr>
              <p:spPr>
                <a:xfrm>
                  <a:off x="2462484" y="5560339"/>
                  <a:ext cx="2006810" cy="344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rPr>
                    <a:t>Fake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53" name="원형: 비어 있음 52">
                  <a:extLst>
                    <a:ext uri="{FF2B5EF4-FFF2-40B4-BE49-F238E27FC236}">
                      <a16:creationId xmlns:a16="http://schemas.microsoft.com/office/drawing/2014/main" id="{AF08C019-D623-48A9-B8D6-0D7A13FF42CF}"/>
                    </a:ext>
                  </a:extLst>
                </p:cNvPr>
                <p:cNvSpPr/>
                <p:nvPr/>
              </p:nvSpPr>
              <p:spPr>
                <a:xfrm>
                  <a:off x="3167913" y="4366012"/>
                  <a:ext cx="583731" cy="569192"/>
                </a:xfrm>
                <a:prstGeom prst="donut">
                  <a:avLst>
                    <a:gd name="adj" fmla="val 21227"/>
                  </a:avLst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54" name="곱하기 기호 53">
                  <a:extLst>
                    <a:ext uri="{FF2B5EF4-FFF2-40B4-BE49-F238E27FC236}">
                      <a16:creationId xmlns:a16="http://schemas.microsoft.com/office/drawing/2014/main" id="{2EF60A7B-0282-4694-B226-DF1051578D24}"/>
                    </a:ext>
                  </a:extLst>
                </p:cNvPr>
                <p:cNvSpPr/>
                <p:nvPr/>
              </p:nvSpPr>
              <p:spPr>
                <a:xfrm>
                  <a:off x="3127888" y="5814168"/>
                  <a:ext cx="676002" cy="724557"/>
                </a:xfrm>
                <a:prstGeom prst="mathMultiply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6925DAB-3914-40A0-ADBC-93C561E21BF7}"/>
                    </a:ext>
                  </a:extLst>
                </p:cNvPr>
                <p:cNvSpPr txBox="1"/>
                <p:nvPr/>
              </p:nvSpPr>
              <p:spPr>
                <a:xfrm>
                  <a:off x="2466391" y="4952546"/>
                  <a:ext cx="2006810" cy="344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rPr>
                    <a:t>Real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0C647CDE-D719-4E3A-820D-40F6FA66A1D0}"/>
                    </a:ext>
                  </a:extLst>
                </p:cNvPr>
                <p:cNvSpPr/>
                <p:nvPr/>
              </p:nvSpPr>
              <p:spPr>
                <a:xfrm>
                  <a:off x="10258661" y="4799168"/>
                  <a:ext cx="1272968" cy="1225923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D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F</a:t>
                  </a:r>
                  <a:endPara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나눔스퀘어_ac Bold" panose="020B0600000101010101" pitchFamily="50" charset="-127"/>
                      <a:ea typeface="나눔스퀘어_ac Bold" panose="020B0600000101010101" pitchFamily="50" charset="-127"/>
                      <a:cs typeface="+mn-cs"/>
                    </a:rPr>
                    <a:t>Discriminator</a:t>
                  </a:r>
                  <a:endParaRPr kumimoji="0" lang="ko-KR" altLang="en-US" sz="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+mn-cs"/>
                  </a:endParaRPr>
                </a:p>
              </p:txBody>
            </p:sp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id="{A4F7EB3C-CB0A-404C-8749-679231D15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95145" y="3941790"/>
                  <a:ext cx="0" cy="654736"/>
                </a:xfrm>
                <a:prstGeom prst="straightConnector1">
                  <a:avLst/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연결선: 꺾임 57">
                  <a:extLst>
                    <a:ext uri="{FF2B5EF4-FFF2-40B4-BE49-F238E27FC236}">
                      <a16:creationId xmlns:a16="http://schemas.microsoft.com/office/drawing/2014/main" id="{8D5EFFE9-51F6-45FF-BF7F-09DAC283C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9210129" y="4924247"/>
                  <a:ext cx="927167" cy="498361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연결선: 꺾임 58">
                  <a:extLst>
                    <a:ext uri="{FF2B5EF4-FFF2-40B4-BE49-F238E27FC236}">
                      <a16:creationId xmlns:a16="http://schemas.microsoft.com/office/drawing/2014/main" id="{C5DB6490-8670-4FF8-82D6-3E10A8CAE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9210126" y="5422607"/>
                  <a:ext cx="927170" cy="492150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rgbClr val="24BECA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25F3977-C2C0-4EF6-B979-D60199BCDAB4}"/>
                    </a:ext>
                  </a:extLst>
                </p:cNvPr>
                <p:cNvSpPr txBox="1"/>
                <p:nvPr/>
              </p:nvSpPr>
              <p:spPr>
                <a:xfrm>
                  <a:off x="7704195" y="5560339"/>
                  <a:ext cx="2006810" cy="344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rPr>
                    <a:t>Fake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61" name="원형: 비어 있음 60">
                  <a:extLst>
                    <a:ext uri="{FF2B5EF4-FFF2-40B4-BE49-F238E27FC236}">
                      <a16:creationId xmlns:a16="http://schemas.microsoft.com/office/drawing/2014/main" id="{672DD109-D278-4CEF-86C4-4F16BD9F9672}"/>
                    </a:ext>
                  </a:extLst>
                </p:cNvPr>
                <p:cNvSpPr/>
                <p:nvPr/>
              </p:nvSpPr>
              <p:spPr>
                <a:xfrm>
                  <a:off x="8409623" y="4366012"/>
                  <a:ext cx="583731" cy="569192"/>
                </a:xfrm>
                <a:prstGeom prst="donut">
                  <a:avLst>
                    <a:gd name="adj" fmla="val 21227"/>
                  </a:avLst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62" name="곱하기 기호 61">
                  <a:extLst>
                    <a:ext uri="{FF2B5EF4-FFF2-40B4-BE49-F238E27FC236}">
                      <a16:creationId xmlns:a16="http://schemas.microsoft.com/office/drawing/2014/main" id="{F20ED3D5-42BA-4A65-9297-16A52FA86AB8}"/>
                    </a:ext>
                  </a:extLst>
                </p:cNvPr>
                <p:cNvSpPr/>
                <p:nvPr/>
              </p:nvSpPr>
              <p:spPr>
                <a:xfrm>
                  <a:off x="8369598" y="5814168"/>
                  <a:ext cx="676002" cy="724557"/>
                </a:xfrm>
                <a:prstGeom prst="mathMultiply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A5FBB63-C52C-49C4-94B8-04306BBD3917}"/>
                    </a:ext>
                  </a:extLst>
                </p:cNvPr>
                <p:cNvSpPr txBox="1"/>
                <p:nvPr/>
              </p:nvSpPr>
              <p:spPr>
                <a:xfrm>
                  <a:off x="7708101" y="4952546"/>
                  <a:ext cx="2006810" cy="3445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uLnTx/>
                      <a:uFillTx/>
                      <a:latin typeface="나눔스퀘어_ac" panose="020B0600000101010101" pitchFamily="50" charset="-127"/>
                      <a:ea typeface="나눔스퀘어_ac" panose="020B0600000101010101" pitchFamily="50" charset="-127"/>
                      <a:cs typeface="+mn-cs"/>
                    </a:rPr>
                    <a:t>Real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28E8E04-1509-4CF7-99B0-703CBFBAC22F}"/>
                    </a:ext>
                  </a:extLst>
                </p:cNvPr>
                <p:cNvSpPr txBox="1"/>
                <p:nvPr/>
              </p:nvSpPr>
              <p:spPr>
                <a:xfrm>
                  <a:off x="437625" y="3368711"/>
                  <a:ext cx="2006810" cy="405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“X” 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0D9CB5B-84B7-42E1-967C-6DDDC2682C2A}"/>
                    </a:ext>
                  </a:extLst>
                </p:cNvPr>
                <p:cNvSpPr txBox="1"/>
                <p:nvPr/>
              </p:nvSpPr>
              <p:spPr>
                <a:xfrm>
                  <a:off x="5373911" y="3352898"/>
                  <a:ext cx="2006810" cy="405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“Y”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38D583A-6D7C-46B0-8DD8-59F9761ED7C1}"/>
                    </a:ext>
                  </a:extLst>
                </p:cNvPr>
                <p:cNvSpPr txBox="1"/>
                <p:nvPr/>
              </p:nvSpPr>
              <p:spPr>
                <a:xfrm>
                  <a:off x="10607040" y="3378803"/>
                  <a:ext cx="2006810" cy="405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595959"/>
                      </a:solidFill>
                      <a:effectLst/>
                      <a:highlight>
                        <a:srgbClr val="FFFF00"/>
                      </a:highlight>
                      <a:uLnTx/>
                      <a:uFillTx/>
                      <a:latin typeface="나눔스퀘어_ac ExtraBold" panose="020B0600000101010101" pitchFamily="50" charset="-127"/>
                      <a:ea typeface="나눔스퀘어_ac ExtraBold" panose="020B0600000101010101" pitchFamily="50" charset="-127"/>
                      <a:cs typeface="+mn-cs"/>
                    </a:rPr>
                    <a:t>“X”</a:t>
                  </a:r>
                  <a:endPara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23CEB1A-A1DB-4ECC-A2DD-F54291492F8F}"/>
              </a:ext>
            </a:extLst>
          </p:cNvPr>
          <p:cNvSpPr txBox="1"/>
          <p:nvPr/>
        </p:nvSpPr>
        <p:spPr>
          <a:xfrm>
            <a:off x="473630" y="1816310"/>
            <a:ext cx="1058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CycleGAN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과 동일한 구조에서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AutoEncoder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를 가지며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Equilibrium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통해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의 평형을 유지하는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GAN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026" name="Picture 2" descr="Equality free icon">
            <a:extLst>
              <a:ext uri="{FF2B5EF4-FFF2-40B4-BE49-F238E27FC236}">
                <a16:creationId xmlns:a16="http://schemas.microsoft.com/office/drawing/2014/main" id="{D4E3C7FF-F11A-4F7F-BE76-BA9243E83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6"/>
          <a:stretch/>
        </p:blipFill>
        <p:spPr bwMode="auto">
          <a:xfrm>
            <a:off x="7647428" y="4211083"/>
            <a:ext cx="2835922" cy="151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CC0626D4-1A12-4BED-A2D5-23BA1F115725}"/>
              </a:ext>
            </a:extLst>
          </p:cNvPr>
          <p:cNvSpPr/>
          <p:nvPr/>
        </p:nvSpPr>
        <p:spPr>
          <a:xfrm>
            <a:off x="7403914" y="3248409"/>
            <a:ext cx="1363902" cy="127720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Generator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F97EB94-8C41-4149-8917-558197A39AE2}"/>
              </a:ext>
            </a:extLst>
          </p:cNvPr>
          <p:cNvSpPr/>
          <p:nvPr/>
        </p:nvSpPr>
        <p:spPr>
          <a:xfrm>
            <a:off x="9373082" y="3248409"/>
            <a:ext cx="1329990" cy="127743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Discriminator</a:t>
            </a:r>
            <a:endParaRPr kumimoji="0" lang="ko-KR" alt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69" name="십자형 68">
            <a:extLst>
              <a:ext uri="{FF2B5EF4-FFF2-40B4-BE49-F238E27FC236}">
                <a16:creationId xmlns:a16="http://schemas.microsoft.com/office/drawing/2014/main" id="{EA552D0A-E699-4C38-8F90-2EDE1137CBFD}"/>
              </a:ext>
            </a:extLst>
          </p:cNvPr>
          <p:cNvSpPr/>
          <p:nvPr/>
        </p:nvSpPr>
        <p:spPr>
          <a:xfrm>
            <a:off x="6395186" y="4142694"/>
            <a:ext cx="510142" cy="511683"/>
          </a:xfrm>
          <a:prstGeom prst="plus">
            <a:avLst>
              <a:gd name="adj" fmla="val 34434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5E77C324-A6D5-409F-BFA8-09077E73A9E1}"/>
              </a:ext>
            </a:extLst>
          </p:cNvPr>
          <p:cNvSpPr/>
          <p:nvPr/>
        </p:nvSpPr>
        <p:spPr>
          <a:xfrm>
            <a:off x="644" y="1363654"/>
            <a:ext cx="12192000" cy="491850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WHY BEGAN?</a:t>
            </a:r>
          </a:p>
          <a:p>
            <a:pPr algn="ctr">
              <a:lnSpc>
                <a:spcPct val="150000"/>
              </a:lnSpc>
            </a:pPr>
            <a:endParaRPr lang="en-US" altLang="ko-K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Equilibrium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성능을 비슷한 정도로 학습시킬 수 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D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AE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구조를 가지면서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Loss 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분포를 수치로 비교할 수 있다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Pitch Accuracy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Gender Transfer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향상된 성능을 보인다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20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CycleGAN</a:t>
            </a:r>
            <a:r>
              <a:rPr lang="ko-KR" altLang="en-US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깔끔한 음질의 오디오를 보여준다</a:t>
            </a: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642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07AE871B-626A-479D-910A-401DA030BA15}"/>
              </a:ext>
            </a:extLst>
          </p:cNvPr>
          <p:cNvSpPr/>
          <p:nvPr/>
        </p:nvSpPr>
        <p:spPr>
          <a:xfrm>
            <a:off x="670845" y="508562"/>
            <a:ext cx="5999461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모델 구조 </a:t>
            </a:r>
            <a:r>
              <a:rPr kumimoji="0" lang="en-US" altLang="ko-KR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- Modeling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EECB17-6AB6-4B1F-81AD-01CAE215A369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F2AC8-6FA7-4558-898B-1C40C759F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E91A5-C1B6-44E0-883E-5CE95627C690}"/>
              </a:ext>
            </a:extLst>
          </p:cNvPr>
          <p:cNvSpPr txBox="1"/>
          <p:nvPr/>
        </p:nvSpPr>
        <p:spPr>
          <a:xfrm>
            <a:off x="452329" y="1381482"/>
            <a:ext cx="1152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Full Architecture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60BB38B-002D-4D83-93A1-75F468AE5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" y="2322929"/>
            <a:ext cx="11563350" cy="4219575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84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082023" y="2711371"/>
            <a:ext cx="5565947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05. </a:t>
            </a:r>
            <a:r>
              <a:rPr kumimoji="0" lang="en-US" altLang="ko-KR" sz="5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Conclusion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Final Result &amp; Discussion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1E1A81-3BF0-4993-A652-6938C2FB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4896" y="2372659"/>
            <a:ext cx="792691" cy="6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DCD8EE-3114-4A58-8D16-ADBA3A2F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612" y="2175368"/>
            <a:ext cx="4458388" cy="2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제안 배경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1ECB62-053A-408F-95D4-2BDAA362590B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D84C09-B1CB-4F2D-940A-B7F9AC51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E8F834-54F2-4730-A8A7-5E2F4D627C7E}"/>
              </a:ext>
            </a:extLst>
          </p:cNvPr>
          <p:cNvSpPr txBox="1"/>
          <p:nvPr/>
        </p:nvSpPr>
        <p:spPr>
          <a:xfrm>
            <a:off x="4060256" y="3998037"/>
            <a:ext cx="407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책 읽어주는 딥러닝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– </a:t>
            </a:r>
            <a:r>
              <a:rPr lang="ko-KR" altLang="en-US" sz="16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유인나 </a:t>
            </a:r>
            <a:r>
              <a:rPr lang="en-US" altLang="ko-KR" sz="16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Ver.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3646FF-CCA2-43D8-B423-F67C9CB7A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8" r="4741"/>
          <a:stretch/>
        </p:blipFill>
        <p:spPr>
          <a:xfrm>
            <a:off x="124854" y="2704583"/>
            <a:ext cx="4458388" cy="20840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373D25-FC88-4188-9D92-547170A51BD5}"/>
              </a:ext>
            </a:extLst>
          </p:cNvPr>
          <p:cNvSpPr txBox="1"/>
          <p:nvPr/>
        </p:nvSpPr>
        <p:spPr>
          <a:xfrm>
            <a:off x="-15851" y="2335251"/>
            <a:ext cx="407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Tacotron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을 이용한 </a:t>
            </a:r>
            <a:r>
              <a:rPr lang="en-US" altLang="ko-KR" sz="16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oice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onversion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71AAC-2541-4EB2-B3B2-898F33BBC0CE}"/>
              </a:ext>
            </a:extLst>
          </p:cNvPr>
          <p:cNvSpPr txBox="1"/>
          <p:nvPr/>
        </p:nvSpPr>
        <p:spPr>
          <a:xfrm>
            <a:off x="8232614" y="1774376"/>
            <a:ext cx="407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</a:t>
            </a:r>
            <a:r>
              <a:rPr lang="en-US" altLang="ko-KR" sz="16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sz="16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</a:t>
            </a:r>
            <a:r>
              <a:rPr lang="ko-KR" altLang="en-US" sz="1600" dirty="0" err="1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투빅스</a:t>
            </a:r>
            <a:r>
              <a:rPr lang="ko-KR" altLang="en-US" sz="16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컨퍼런스 </a:t>
            </a:r>
            <a:r>
              <a:rPr lang="en-US" altLang="ko-KR" sz="1600" dirty="0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 err="1">
                <a:solidFill>
                  <a:srgbClr val="59595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투빅스랩소디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390DD-12F2-4E68-B33C-6E57149AD7AA}"/>
              </a:ext>
            </a:extLst>
          </p:cNvPr>
          <p:cNvSpPr txBox="1"/>
          <p:nvPr/>
        </p:nvSpPr>
        <p:spPr>
          <a:xfrm>
            <a:off x="2736388" y="5484355"/>
            <a:ext cx="6456541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70C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”Speech”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Voice Conversion </a:t>
            </a:r>
            <a:r>
              <a:rPr lang="ko-KR" altLang="en-US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시도들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lvl="0" algn="ct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F1665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“Singing”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Voice Conversion</a:t>
            </a:r>
            <a:r>
              <a:rPr lang="ko-KR" altLang="en-US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.....?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BC7FC1-EEAD-40AF-AB25-D625B8C61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214" y="1340335"/>
            <a:ext cx="4612426" cy="25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68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결론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EECB17-6AB6-4B1F-81AD-01CAE215A369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F2AC8-6FA7-4558-898B-1C40C759F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E91A5-C1B6-44E0-883E-5CE95627C690}"/>
              </a:ext>
            </a:extLst>
          </p:cNvPr>
          <p:cNvSpPr txBox="1"/>
          <p:nvPr/>
        </p:nvSpPr>
        <p:spPr>
          <a:xfrm>
            <a:off x="442704" y="1381482"/>
            <a:ext cx="1152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결과 시연 </a:t>
            </a:r>
            <a:r>
              <a:rPr lang="en-US" altLang="ko-KR" sz="2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거미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You are My Everything(</a:t>
            </a:r>
            <a:r>
              <a:rPr lang="ko-KR" altLang="en-US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아이유 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Ver.)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거미 앨범에 대한 이미지 검색결과">
            <a:extLst>
              <a:ext uri="{FF2B5EF4-FFF2-40B4-BE49-F238E27FC236}">
                <a16:creationId xmlns:a16="http://schemas.microsoft.com/office/drawing/2014/main" id="{7649B5AE-B440-4A7C-A801-C6693EE1A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96" y="2495193"/>
            <a:ext cx="3243713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아이유 무대에 대한 이미지 검색결과">
            <a:extLst>
              <a:ext uri="{FF2B5EF4-FFF2-40B4-BE49-F238E27FC236}">
                <a16:creationId xmlns:a16="http://schemas.microsoft.com/office/drawing/2014/main" id="{66F8B3D0-AC0F-46F0-991E-7F2BAC388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9" r="12742"/>
          <a:stretch/>
        </p:blipFill>
        <p:spPr bwMode="auto">
          <a:xfrm>
            <a:off x="7126772" y="2495193"/>
            <a:ext cx="3474627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you are my eveything30.5(10)-gummy">
            <a:hlinkClick r:id="" action="ppaction://media"/>
            <a:extLst>
              <a:ext uri="{FF2B5EF4-FFF2-40B4-BE49-F238E27FC236}">
                <a16:creationId xmlns:a16="http://schemas.microsoft.com/office/drawing/2014/main" id="{4D8EDDF3-888F-4182-B4D2-0F505AF93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43557" y="5759258"/>
            <a:ext cx="832301" cy="832301"/>
          </a:xfrm>
          <a:prstGeom prst="rect">
            <a:avLst/>
          </a:prstGeom>
        </p:spPr>
      </p:pic>
      <p:pic>
        <p:nvPicPr>
          <p:cNvPr id="13" name="치직없앤거">
            <a:hlinkClick r:id="" action="ppaction://media"/>
            <a:extLst>
              <a:ext uri="{FF2B5EF4-FFF2-40B4-BE49-F238E27FC236}">
                <a16:creationId xmlns:a16="http://schemas.microsoft.com/office/drawing/2014/main" id="{F0929354-091C-4E84-BC45-33B3EDE74E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39074" y="5759258"/>
            <a:ext cx="832301" cy="8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78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결론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EECB17-6AB6-4B1F-81AD-01CAE215A369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F2AC8-6FA7-4558-898B-1C40C759F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E91A5-C1B6-44E0-883E-5CE95627C690}"/>
              </a:ext>
            </a:extLst>
          </p:cNvPr>
          <p:cNvSpPr txBox="1"/>
          <p:nvPr/>
        </p:nvSpPr>
        <p:spPr>
          <a:xfrm>
            <a:off x="442704" y="1381482"/>
            <a:ext cx="1152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결과 시연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케이윌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 </a:t>
            </a:r>
            <a:r>
              <a:rPr lang="ko-KR" altLang="en-US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생에 아름다운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(10cm</a:t>
            </a:r>
            <a:r>
              <a:rPr lang="ko-KR" altLang="en-US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Ver.)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0" name="Picture 2" descr="케이윌 앨범에 대한 이미지 검색결과">
            <a:extLst>
              <a:ext uri="{FF2B5EF4-FFF2-40B4-BE49-F238E27FC236}">
                <a16:creationId xmlns:a16="http://schemas.microsoft.com/office/drawing/2014/main" id="{05475225-048F-4266-9467-BCAEBDE41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51" y="2525058"/>
            <a:ext cx="3153588" cy="298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[SK포토]십센치(10cm) 권정열, 감미로운 감성의 무대">
            <a:extLst>
              <a:ext uri="{FF2B5EF4-FFF2-40B4-BE49-F238E27FC236}">
                <a16:creationId xmlns:a16="http://schemas.microsoft.com/office/drawing/2014/main" id="{6BE852C9-8BC9-41FC-A1F8-6784E1FAE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b="13417"/>
          <a:stretch/>
        </p:blipFill>
        <p:spPr bwMode="auto">
          <a:xfrm>
            <a:off x="7170931" y="2525058"/>
            <a:ext cx="3334216" cy="298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케이윌-내 생에 아름다운_ori">
            <a:hlinkClick r:id="" action="ppaction://media"/>
            <a:extLst>
              <a:ext uri="{FF2B5EF4-FFF2-40B4-BE49-F238E27FC236}">
                <a16:creationId xmlns:a16="http://schemas.microsoft.com/office/drawing/2014/main" id="{0359B950-85B5-4F01-BD95-D36737ABD1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11744" y="5784782"/>
            <a:ext cx="831333" cy="831333"/>
          </a:xfrm>
          <a:prstGeom prst="rect">
            <a:avLst/>
          </a:prstGeom>
        </p:spPr>
      </p:pic>
      <p:pic>
        <p:nvPicPr>
          <p:cNvPr id="3" name="케이윌-내 생에 아름다운">
            <a:hlinkClick r:id="" action="ppaction://media"/>
            <a:extLst>
              <a:ext uri="{FF2B5EF4-FFF2-40B4-BE49-F238E27FC236}">
                <a16:creationId xmlns:a16="http://schemas.microsoft.com/office/drawing/2014/main" id="{1AAFE5C4-3F49-435F-B5FE-630BC9416D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03722" y="5784782"/>
            <a:ext cx="831333" cy="8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5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결론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EECB17-6AB6-4B1F-81AD-01CAE215A369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F2AC8-6FA7-4558-898B-1C40C759F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E91A5-C1B6-44E0-883E-5CE95627C690}"/>
              </a:ext>
            </a:extLst>
          </p:cNvPr>
          <p:cNvSpPr txBox="1"/>
          <p:nvPr/>
        </p:nvSpPr>
        <p:spPr>
          <a:xfrm>
            <a:off x="452329" y="1493953"/>
            <a:ext cx="1152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한계점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8D413-A993-459A-BCD5-9978D5A29EDC}"/>
              </a:ext>
            </a:extLst>
          </p:cNvPr>
          <p:cNvSpPr txBox="1"/>
          <p:nvPr/>
        </p:nvSpPr>
        <p:spPr>
          <a:xfrm>
            <a:off x="742018" y="5676840"/>
            <a:ext cx="10707963" cy="506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Singing Style(</a:t>
            </a:r>
            <a:r>
              <a:rPr lang="ko-KR" altLang="en-US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창법</a:t>
            </a:r>
            <a:r>
              <a:rPr lang="en-US" altLang="ko-KR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Conversion</a:t>
            </a:r>
            <a:r>
              <a:rPr lang="ko-KR" altLang="en-US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불가능</a:t>
            </a:r>
            <a:r>
              <a:rPr lang="en-US" altLang="ko-KR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en-US" altLang="ko-KR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Singing Voice Conversion</a:t>
            </a:r>
            <a:r>
              <a:rPr lang="ko-KR" altLang="en-US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만 가능 </a:t>
            </a:r>
            <a:r>
              <a:rPr lang="en-US" altLang="ko-KR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8B9C8A-68C9-4553-9621-304334BE2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48" r="68638" b="61817"/>
          <a:stretch/>
        </p:blipFill>
        <p:spPr>
          <a:xfrm>
            <a:off x="1758243" y="2704699"/>
            <a:ext cx="3981377" cy="21196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245C93-A1ED-4B0D-9F69-304DCE77DF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250" t="71989" r="37388" b="1295"/>
          <a:stretch/>
        </p:blipFill>
        <p:spPr>
          <a:xfrm>
            <a:off x="6213078" y="2616660"/>
            <a:ext cx="4143705" cy="23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0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결론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EECB17-6AB6-4B1F-81AD-01CAE215A369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F2AC8-6FA7-4558-898B-1C40C759F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E91A5-C1B6-44E0-883E-5CE95627C690}"/>
              </a:ext>
            </a:extLst>
          </p:cNvPr>
          <p:cNvSpPr txBox="1"/>
          <p:nvPr/>
        </p:nvSpPr>
        <p:spPr>
          <a:xfrm>
            <a:off x="452329" y="1497855"/>
            <a:ext cx="1152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한계점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C8A96E-EDA7-48D8-8790-1BB8EB64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73" y="2415942"/>
            <a:ext cx="4375698" cy="32817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63BB71-6B8D-4F1C-9E5A-8ED5D81D3C97}"/>
              </a:ext>
            </a:extLst>
          </p:cNvPr>
          <p:cNvSpPr txBox="1"/>
          <p:nvPr/>
        </p:nvSpPr>
        <p:spPr>
          <a:xfrm>
            <a:off x="6485454" y="2376738"/>
            <a:ext cx="45843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Hyper-parameter Tuning </a:t>
            </a:r>
            <a:r>
              <a:rPr lang="en-US" altLang="ko-KR" sz="2600" dirty="0">
                <a:solidFill>
                  <a:srgbClr val="4040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</a:t>
            </a:r>
            <a:endParaRPr kumimoji="0" lang="ko-KR" altLang="en-US" sz="2600" b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D10035-C387-434B-A2FA-D3C9A2732D7E}"/>
              </a:ext>
            </a:extLst>
          </p:cNvPr>
          <p:cNvSpPr txBox="1"/>
          <p:nvPr/>
        </p:nvSpPr>
        <p:spPr>
          <a:xfrm>
            <a:off x="8909528" y="3807875"/>
            <a:ext cx="2609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frame_period</a:t>
            </a:r>
            <a:endParaRPr kumimoji="0" lang="ko-KR" altLang="en-US" sz="23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993961-D361-4BC8-AEB2-296753BC95B2}"/>
              </a:ext>
            </a:extLst>
          </p:cNvPr>
          <p:cNvGrpSpPr/>
          <p:nvPr/>
        </p:nvGrpSpPr>
        <p:grpSpPr>
          <a:xfrm>
            <a:off x="6357544" y="3188369"/>
            <a:ext cx="4419485" cy="2442838"/>
            <a:chOff x="6916140" y="3700757"/>
            <a:chExt cx="4419485" cy="24428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EA9330-4226-427E-A9A6-EC5165F56E8B}"/>
                </a:ext>
              </a:extLst>
            </p:cNvPr>
            <p:cNvSpPr txBox="1"/>
            <p:nvPr/>
          </p:nvSpPr>
          <p:spPr>
            <a:xfrm>
              <a:off x="6916140" y="3835795"/>
              <a:ext cx="2609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n_frames</a:t>
              </a:r>
              <a:endPara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EB79458B-4293-42C2-BA06-98967371F6AD}"/>
                </a:ext>
              </a:extLst>
            </p:cNvPr>
            <p:cNvSpPr/>
            <p:nvPr/>
          </p:nvSpPr>
          <p:spPr>
            <a:xfrm>
              <a:off x="7232972" y="3700757"/>
              <a:ext cx="850847" cy="731740"/>
            </a:xfrm>
            <a:prstGeom prst="mathMultiply">
              <a:avLst>
                <a:gd name="adj1" fmla="val 3317"/>
              </a:avLst>
            </a:prstGeom>
            <a:solidFill>
              <a:srgbClr val="00B050"/>
            </a:solidFill>
            <a:ln>
              <a:solidFill>
                <a:srgbClr val="24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4BECA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68117D-896D-400B-B72B-58FD83C64751}"/>
                </a:ext>
              </a:extLst>
            </p:cNvPr>
            <p:cNvSpPr txBox="1"/>
            <p:nvPr/>
          </p:nvSpPr>
          <p:spPr>
            <a:xfrm>
              <a:off x="7563544" y="4940398"/>
              <a:ext cx="2609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epoch</a:t>
              </a:r>
              <a:endPara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3DD3E4-AD8B-4CDE-A0EB-C03DBFDB416D}"/>
                </a:ext>
              </a:extLst>
            </p:cNvPr>
            <p:cNvSpPr txBox="1"/>
            <p:nvPr/>
          </p:nvSpPr>
          <p:spPr>
            <a:xfrm>
              <a:off x="8726597" y="5537730"/>
              <a:ext cx="26090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cycle_gamma</a:t>
              </a:r>
              <a:endParaRPr kumimoji="0" lang="ko-KR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1" name="곱하기 기호 20">
              <a:extLst>
                <a:ext uri="{FF2B5EF4-FFF2-40B4-BE49-F238E27FC236}">
                  <a16:creationId xmlns:a16="http://schemas.microsoft.com/office/drawing/2014/main" id="{F4FF9CF5-502C-4A89-A218-6DA346E73D73}"/>
                </a:ext>
              </a:extLst>
            </p:cNvPr>
            <p:cNvSpPr/>
            <p:nvPr/>
          </p:nvSpPr>
          <p:spPr>
            <a:xfrm>
              <a:off x="7658395" y="4843184"/>
              <a:ext cx="850847" cy="731740"/>
            </a:xfrm>
            <a:prstGeom prst="mathMultiply">
              <a:avLst>
                <a:gd name="adj1" fmla="val 3317"/>
              </a:avLst>
            </a:prstGeom>
            <a:solidFill>
              <a:srgbClr val="00B050"/>
            </a:solidFill>
            <a:ln>
              <a:solidFill>
                <a:srgbClr val="24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4BECA"/>
                </a:solidFill>
              </a:endParaRPr>
            </a:p>
          </p:txBody>
        </p:sp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2B8428D0-C27E-4D5C-8CDD-CD89CA42F5AE}"/>
                </a:ext>
              </a:extLst>
            </p:cNvPr>
            <p:cNvSpPr/>
            <p:nvPr/>
          </p:nvSpPr>
          <p:spPr>
            <a:xfrm>
              <a:off x="9991580" y="4185226"/>
              <a:ext cx="850847" cy="731740"/>
            </a:xfrm>
            <a:prstGeom prst="mathMultiply">
              <a:avLst>
                <a:gd name="adj1" fmla="val 3317"/>
              </a:avLst>
            </a:prstGeom>
            <a:solidFill>
              <a:srgbClr val="00B050"/>
            </a:solidFill>
            <a:ln>
              <a:solidFill>
                <a:srgbClr val="24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4BECA"/>
                </a:solidFill>
              </a:endParaRPr>
            </a:p>
          </p:txBody>
        </p:sp>
        <p:sp>
          <p:nvSpPr>
            <p:cNvPr id="23" name="곱하기 기호 22">
              <a:extLst>
                <a:ext uri="{FF2B5EF4-FFF2-40B4-BE49-F238E27FC236}">
                  <a16:creationId xmlns:a16="http://schemas.microsoft.com/office/drawing/2014/main" id="{E36017DF-351A-4952-BA7C-960CC79FDFEB}"/>
                </a:ext>
              </a:extLst>
            </p:cNvPr>
            <p:cNvSpPr/>
            <p:nvPr/>
          </p:nvSpPr>
          <p:spPr>
            <a:xfrm>
              <a:off x="9099744" y="5411855"/>
              <a:ext cx="850847" cy="731740"/>
            </a:xfrm>
            <a:prstGeom prst="mathMultiply">
              <a:avLst>
                <a:gd name="adj1" fmla="val 3317"/>
              </a:avLst>
            </a:prstGeom>
            <a:solidFill>
              <a:srgbClr val="00B050"/>
            </a:solidFill>
            <a:ln>
              <a:solidFill>
                <a:srgbClr val="24B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4BECA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6BAB8D-C4EF-4E70-A67C-FF14A7F62517}"/>
              </a:ext>
            </a:extLst>
          </p:cNvPr>
          <p:cNvSpPr txBox="1"/>
          <p:nvPr/>
        </p:nvSpPr>
        <p:spPr>
          <a:xfrm>
            <a:off x="742018" y="5833642"/>
            <a:ext cx="10707963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데이터 변경 </a:t>
            </a:r>
            <a:r>
              <a:rPr lang="en-US" altLang="ko-KR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&amp; </a:t>
            </a:r>
            <a:r>
              <a:rPr lang="ko-KR" altLang="en-US" sz="20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하이퍼</a:t>
            </a:r>
            <a:r>
              <a:rPr lang="ko-KR" altLang="en-US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파라미터 튜닝을 시도했지만</a:t>
            </a:r>
            <a:endParaRPr lang="en-US" altLang="ko-KR" sz="20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가시적인 변화는 보지 못 함</a:t>
            </a:r>
            <a:endParaRPr lang="en-US" altLang="ko-KR" sz="2000" dirty="0">
              <a:solidFill>
                <a:srgbClr val="40404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0224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결론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EECB17-6AB6-4B1F-81AD-01CAE215A369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F2AC8-6FA7-4558-898B-1C40C759F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6E91A5-C1B6-44E0-883E-5CE95627C690}"/>
              </a:ext>
            </a:extLst>
          </p:cNvPr>
          <p:cNvSpPr txBox="1"/>
          <p:nvPr/>
        </p:nvSpPr>
        <p:spPr>
          <a:xfrm>
            <a:off x="442704" y="1576575"/>
            <a:ext cx="1152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4040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개선 방향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0AA25B-063F-4B9B-A032-A36B8B2DDF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5032413"/>
            <a:ext cx="2772076" cy="20748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DF5222-4298-479A-A94C-6F2D2DF530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6" r="6106"/>
          <a:stretch/>
        </p:blipFill>
        <p:spPr>
          <a:xfrm>
            <a:off x="7429292" y="2270004"/>
            <a:ext cx="4388073" cy="25306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8D413-A993-459A-BCD5-9978D5A29EDC}"/>
              </a:ext>
            </a:extLst>
          </p:cNvPr>
          <p:cNvSpPr txBox="1"/>
          <p:nvPr/>
        </p:nvSpPr>
        <p:spPr>
          <a:xfrm>
            <a:off x="945023" y="2351231"/>
            <a:ext cx="5772661" cy="65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lang="en-US" altLang="ko-KR" sz="21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21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WaveNet</a:t>
            </a:r>
            <a:r>
              <a:rPr lang="en-US" altLang="ko-KR" sz="21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100" dirty="0" err="1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AutoEncoder</a:t>
            </a:r>
            <a:r>
              <a:rPr lang="ko-KR" altLang="en-US" sz="21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en-US" altLang="ko-KR" sz="21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100" dirty="0">
                <a:solidFill>
                  <a:srgbClr val="40404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적용한 시도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359865-FB87-4FA0-AD07-9CDAE6175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862" y="3378231"/>
            <a:ext cx="4819853" cy="30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07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3747440" y="2413337"/>
            <a:ext cx="46971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감사합니다 </a:t>
            </a:r>
            <a:r>
              <a:rPr lang="en-US" altLang="ko-KR" sz="60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  <a:sym typeface="Wingdings" panose="05000000000000000000" pitchFamily="2" charset="2"/>
              </a:rPr>
              <a:t>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옛날목욕탕B" panose="02020600000000000000" pitchFamily="18" charset="-127"/>
              <a:ea typeface="a옛날목욕탕B" panose="02020600000000000000" pitchFamily="18" charset="-127"/>
              <a:cs typeface="+mn-cs"/>
            </a:endParaRPr>
          </a:p>
        </p:txBody>
      </p:sp>
      <p:sp>
        <p:nvSpPr>
          <p:cNvPr id="14" name="모서리가 둥근 직사각형 26">
            <a:extLst>
              <a:ext uri="{FF2B5EF4-FFF2-40B4-BE49-F238E27FC236}">
                <a16:creationId xmlns:a16="http://schemas.microsoft.com/office/drawing/2014/main" id="{B0893E3B-57AF-42E2-8192-3CD0F3F8A97C}"/>
              </a:ext>
            </a:extLst>
          </p:cNvPr>
          <p:cNvSpPr/>
          <p:nvPr/>
        </p:nvSpPr>
        <p:spPr>
          <a:xfrm>
            <a:off x="-67377" y="6246796"/>
            <a:ext cx="12329961" cy="435358"/>
          </a:xfrm>
          <a:prstGeom prst="roundRect">
            <a:avLst>
              <a:gd name="adj" fmla="val 5782"/>
            </a:avLst>
          </a:prstGeom>
          <a:solidFill>
            <a:srgbClr val="F1665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김유민                   박진혁                   이소라                   정혜인                   조민호                   최승호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1E1A81-3BF0-4993-A652-6938C2FB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35730" y="1059920"/>
            <a:ext cx="1634741" cy="13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제안 배경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B23763-5766-4407-BCD0-A37BCB2F6917}"/>
              </a:ext>
            </a:extLst>
          </p:cNvPr>
          <p:cNvSpPr/>
          <p:nvPr/>
        </p:nvSpPr>
        <p:spPr>
          <a:xfrm>
            <a:off x="2999071" y="2679692"/>
            <a:ext cx="6193858" cy="1498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듣고 싶은 노래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highlight>
                  <a:srgbClr val="FFFF00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좋아하는 가수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불러준다면</a:t>
            </a: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..?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644752-8B5D-4E4F-AC73-9F1D3639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7198" y1="39898" x2="72437" y2="39386"/>
                        <a14:foregroundMark x1="70615" y1="40409" x2="70615" y2="40409"/>
                        <a14:foregroundMark x1="70615" y1="47315" x2="74032" y2="60102"/>
                        <a14:foregroundMark x1="74032" y1="60102" x2="74032" y2="62916"/>
                        <a14:foregroundMark x1="74487" y1="23529" x2="77677" y2="15090"/>
                        <a14:foregroundMark x1="84966" y1="32225" x2="87472" y2="25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4706" y="4535905"/>
            <a:ext cx="2501416" cy="22279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1ECB62-053A-408F-95D4-2BDAA362590B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kern="0" dirty="0" err="1">
                <a:ln w="3175">
                  <a:noFill/>
                </a:ln>
                <a:solidFill>
                  <a:srgbClr val="F16655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MyMAI_</a:t>
            </a:r>
            <a:r>
              <a:rPr lang="en-US" altLang="ko-KR" sz="14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Music</a:t>
            </a:r>
            <a:r>
              <a:rPr lang="en-US" altLang="ko-KR" sz="14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Translation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D84C09-B1CB-4F2D-940A-B7F9AC510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958CD2A-B30B-40A7-A729-E7B9F4BD5A47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kern="0" dirty="0" err="1">
                <a:ln w="3175">
                  <a:noFill/>
                </a:ln>
                <a:solidFill>
                  <a:srgbClr val="F16655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MyMAI_</a:t>
            </a:r>
            <a:r>
              <a:rPr lang="en-US" altLang="ko-KR" sz="14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Music</a:t>
            </a:r>
            <a:r>
              <a:rPr lang="en-US" altLang="ko-KR" sz="14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Translation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3E1894-6C30-45EF-9B12-824AC3B4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제안 배경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01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B23763-5766-4407-BCD0-A37BCB2F6917}"/>
              </a:ext>
            </a:extLst>
          </p:cNvPr>
          <p:cNvSpPr/>
          <p:nvPr/>
        </p:nvSpPr>
        <p:spPr>
          <a:xfrm>
            <a:off x="2999071" y="2679692"/>
            <a:ext cx="6193858" cy="1498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내가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듣고 싶은 노래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를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내가 좋아하는 가수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가 불러준다면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..?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644752-8B5D-4E4F-AC73-9F1D36390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7198" y1="39898" x2="72437" y2="39386"/>
                        <a14:foregroundMark x1="70615" y1="40409" x2="70615" y2="40409"/>
                        <a14:foregroundMark x1="70615" y1="47315" x2="74032" y2="60102"/>
                        <a14:foregroundMark x1="74032" y1="60102" x2="74032" y2="62916"/>
                        <a14:foregroundMark x1="74487" y1="23529" x2="77677" y2="15090"/>
                        <a14:foregroundMark x1="84966" y1="32225" x2="87472" y2="25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4706" y="4535905"/>
            <a:ext cx="2501416" cy="222791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E5FF3C-FA76-4868-81CA-83C1491F1BDC}"/>
              </a:ext>
            </a:extLst>
          </p:cNvPr>
          <p:cNvSpPr/>
          <p:nvPr/>
        </p:nvSpPr>
        <p:spPr>
          <a:xfrm>
            <a:off x="0" y="295975"/>
            <a:ext cx="12192000" cy="62660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Picture 2" descr="거미 앨범 you are my everything에 대한 이미지 검색결과">
            <a:extLst>
              <a:ext uri="{FF2B5EF4-FFF2-40B4-BE49-F238E27FC236}">
                <a16:creationId xmlns:a16="http://schemas.microsoft.com/office/drawing/2014/main" id="{A2168C10-CD24-42A3-B80B-60FAEA85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38" y="488857"/>
            <a:ext cx="2668863" cy="266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6A68CB-269E-49DD-8540-97468C217252}"/>
              </a:ext>
            </a:extLst>
          </p:cNvPr>
          <p:cNvSpPr/>
          <p:nvPr/>
        </p:nvSpPr>
        <p:spPr>
          <a:xfrm>
            <a:off x="5954879" y="1247731"/>
            <a:ext cx="5671037" cy="13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거미</a:t>
            </a:r>
            <a:r>
              <a:rPr lang="en-US" altLang="ko-KR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 You Are My Everything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        with </a:t>
            </a:r>
            <a:r>
              <a:rPr lang="ko-KR" altLang="en-US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아이유</a:t>
            </a:r>
            <a:r>
              <a:rPr lang="ko-KR" altLang="en-US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 voice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04B9A9-B631-44B0-9442-1EE014FE6D31}"/>
              </a:ext>
            </a:extLst>
          </p:cNvPr>
          <p:cNvSpPr/>
          <p:nvPr/>
        </p:nvSpPr>
        <p:spPr>
          <a:xfrm>
            <a:off x="537139" y="4218296"/>
            <a:ext cx="5216323" cy="1322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케이윌</a:t>
            </a:r>
            <a:r>
              <a:rPr lang="en-US" altLang="ko-KR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 </a:t>
            </a:r>
            <a:r>
              <a:rPr lang="ko-KR" altLang="en-US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생에 아름다운</a:t>
            </a:r>
            <a:endParaRPr lang="en-US" altLang="ko-KR" sz="16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   with </a:t>
            </a:r>
            <a:r>
              <a:rPr lang="en-US" altLang="ko-KR" sz="2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10cm</a:t>
            </a:r>
            <a:r>
              <a:rPr lang="ko-KR" altLang="en-US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16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 voice</a:t>
            </a:r>
          </a:p>
        </p:txBody>
      </p:sp>
      <p:pic>
        <p:nvPicPr>
          <p:cNvPr id="8" name="Picture 8" descr="아이유 무대에 대한 이미지 검색결과">
            <a:extLst>
              <a:ext uri="{FF2B5EF4-FFF2-40B4-BE49-F238E27FC236}">
                <a16:creationId xmlns:a16="http://schemas.microsoft.com/office/drawing/2014/main" id="{03692864-6AEE-4D67-BF31-655294E9F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9" r="12742"/>
          <a:stretch/>
        </p:blipFill>
        <p:spPr bwMode="auto">
          <a:xfrm>
            <a:off x="2940046" y="806311"/>
            <a:ext cx="2792409" cy="23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케이윌 앨범에 대한 이미지 검색결과">
            <a:extLst>
              <a:ext uri="{FF2B5EF4-FFF2-40B4-BE49-F238E27FC236}">
                <a16:creationId xmlns:a16="http://schemas.microsoft.com/office/drawing/2014/main" id="{DC611516-D6C0-440D-9C66-536CE555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01" y="3715351"/>
            <a:ext cx="3200040" cy="27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[SK포토]십센치(10cm) 권정열, 감미로운 감성의 무대">
            <a:extLst>
              <a:ext uri="{FF2B5EF4-FFF2-40B4-BE49-F238E27FC236}">
                <a16:creationId xmlns:a16="http://schemas.microsoft.com/office/drawing/2014/main" id="{79033312-753C-448C-8E9D-3E2562FD2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b="13417"/>
          <a:stretch/>
        </p:blipFill>
        <p:spPr bwMode="auto">
          <a:xfrm>
            <a:off x="9192929" y="4163160"/>
            <a:ext cx="2692534" cy="229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62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098323" y="2682496"/>
            <a:ext cx="3533340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02. </a:t>
            </a:r>
            <a:r>
              <a:rPr kumimoji="0" lang="en-US" altLang="ko-KR" sz="5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DATA</a:t>
            </a:r>
          </a:p>
          <a:p>
            <a:pPr algn="ctr"/>
            <a:r>
              <a:rPr lang="en-US" altLang="ko-KR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    </a:t>
            </a:r>
          </a:p>
          <a:p>
            <a:pPr algn="ctr"/>
            <a:r>
              <a:rPr lang="en-US" altLang="ko-KR" sz="12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    WHAT we used?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1E1A81-3BF0-4993-A652-6938C2FB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5048" y="2343784"/>
            <a:ext cx="792691" cy="67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데이터 수집</a:t>
            </a:r>
            <a:endParaRPr kumimoji="0" lang="en-US" altLang="ko-KR" sz="2400" b="1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02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952888-6014-43BE-ACBA-444C4D500CB8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 w="3175">
                  <a:noFill/>
                </a:ln>
                <a:solidFill>
                  <a:srgbClr val="F16655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MyMAI_</a:t>
            </a:r>
            <a:r>
              <a:rPr kumimoji="0" lang="en-US" altLang="ko-KR" sz="1400" b="1" i="0" u="none" strike="noStrike" kern="0" cap="none" spc="0" normalizeH="0" baseline="0" noProof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Music</a:t>
            </a:r>
            <a:r>
              <a:rPr kumimoji="0" lang="en-US" altLang="ko-KR" sz="1400" b="1" i="0" u="none" strike="noStrike" kern="0" cap="none" spc="0" normalizeH="0" baseline="0" noProof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 Translation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37A03B-1399-49A5-A049-4916DDF72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9750470-0A87-4A1D-8BEF-70142929E77A}"/>
              </a:ext>
            </a:extLst>
          </p:cNvPr>
          <p:cNvSpPr/>
          <p:nvPr/>
        </p:nvSpPr>
        <p:spPr>
          <a:xfrm>
            <a:off x="949291" y="2464248"/>
            <a:ext cx="10293417" cy="192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Q.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우리는 어떤 데이터가 필요할까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?</a:t>
            </a:r>
            <a:endParaRPr lang="en-US" altLang="ko-KR" sz="32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A. </a:t>
            </a:r>
            <a:r>
              <a:rPr lang="en-US" altLang="ko-KR" sz="3200" b="1" dirty="0">
                <a:solidFill>
                  <a:srgbClr val="24BE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4BECA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목소리만 </a:t>
            </a:r>
            <a:r>
              <a:rPr lang="ko-KR" altLang="en-US" sz="3200" b="1" dirty="0">
                <a:solidFill>
                  <a:srgbClr val="24BE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남은</a:t>
            </a:r>
            <a:r>
              <a:rPr lang="en-US" altLang="ko-KR" sz="3200" b="1" dirty="0">
                <a:solidFill>
                  <a:srgbClr val="24BEC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</a:t>
            </a:r>
            <a:r>
              <a:rPr lang="ko-KR" altLang="en-US" sz="3200" b="1" dirty="0">
                <a:solidFill>
                  <a:srgbClr val="F1665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노래 데이터</a:t>
            </a:r>
            <a:r>
              <a:rPr lang="ko-KR" altLang="en-US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 필요하다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718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70846" y="508562"/>
            <a:ext cx="3634454" cy="393138"/>
          </a:xfrm>
          <a:prstGeom prst="roundRect">
            <a:avLst>
              <a:gd name="adj" fmla="val 50000"/>
            </a:avLst>
          </a:prstGeom>
          <a:solidFill>
            <a:srgbClr val="F16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kern="0" dirty="0">
                <a:ln w="3175">
                  <a:noFill/>
                </a:ln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데이터 수집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0846" y="508562"/>
            <a:ext cx="548354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166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kern="0" dirty="0">
                <a:ln w="3175">
                  <a:noFill/>
                </a:ln>
                <a:solidFill>
                  <a:srgbClr val="F16655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02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0B23763-5766-4407-BCD0-A37BCB2F6917}"/>
              </a:ext>
            </a:extLst>
          </p:cNvPr>
          <p:cNvSpPr/>
          <p:nvPr/>
        </p:nvSpPr>
        <p:spPr>
          <a:xfrm>
            <a:off x="2674219" y="4148743"/>
            <a:ext cx="6843561" cy="2088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-Original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가수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 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-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Conversion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가수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</a:p>
          <a:p>
            <a:pPr algn="ctr">
              <a:lnSpc>
                <a:spcPct val="150000"/>
              </a:lnSpc>
            </a:pPr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각각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곡 이상의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원곡과 </a:t>
            </a: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Inst.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다운로드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아이유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백지영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거미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신용재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10cm, </a:t>
            </a:r>
            <a:r>
              <a:rPr lang="ko-KR" altLang="en-US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케이윌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7E22B1-E131-4244-8CC4-BF0E59BB4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6" b="91328" l="9949" r="89796">
                        <a14:foregroundMark x1="18112" y1="28726" x2="20841" y2="25745"/>
                        <a14:foregroundMark x1="27481" y1="25745" x2="27551" y2="26829"/>
                        <a14:foregroundMark x1="27147" y1="20598" x2="27463" y2="25474"/>
                        <a14:foregroundMark x1="27041" y1="18970" x2="27144" y2="20558"/>
                        <a14:foregroundMark x1="41071" y1="91599" x2="58929" y2="91328"/>
                        <a14:foregroundMark x1="58929" y1="91328" x2="62500" y2="91328"/>
                        <a14:foregroundMark x1="74235" y1="91328" x2="83163" y2="91057"/>
                        <a14:foregroundMark x1="81633" y1="65854" x2="81633" y2="63415"/>
                        <a14:foregroundMark x1="81888" y1="59621" x2="79847" y2="48509"/>
                        <a14:backgroundMark x1="23980" y1="22764" x2="23724" y2="22222"/>
                        <a14:backgroundMark x1="22449" y1="25203" x2="22194" y2="21409"/>
                        <a14:backgroundMark x1="20918" y1="25745" x2="26276" y2="20867"/>
                        <a14:backgroundMark x1="26786" y1="21680" x2="27041" y2="20867"/>
                        <a14:backgroundMark x1="21173" y1="25474" x2="21173" y2="25745"/>
                        <a14:backgroundMark x1="26276" y1="23577" x2="26276" y2="21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3145" y="2126407"/>
            <a:ext cx="2251283" cy="20223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A51DE6-F610-463B-8CAA-F848006E8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42" b="91011" l="9549" r="89655">
                        <a14:foregroundMark x1="57294" y1="9270" x2="43501" y2="6742"/>
                        <a14:foregroundMark x1="43501" y1="6742" x2="43236" y2="6742"/>
                        <a14:foregroundMark x1="49867" y1="50281" x2="50133" y2="51404"/>
                        <a14:foregroundMark x1="25995" y1="91011" x2="65782" y2="89888"/>
                        <a14:foregroundMark x1="18614" y1="31605" x2="21751" y2="28652"/>
                        <a14:foregroundMark x1="17089" y1="33040" x2="17315" y2="32827"/>
                        <a14:foregroundMark x1="12202" y1="37640" x2="16399" y2="33689"/>
                        <a14:foregroundMark x1="84909" y1="35694" x2="87268" y2="37360"/>
                        <a14:foregroundMark x1="83954" y1="35020" x2="84263" y2="35238"/>
                        <a14:foregroundMark x1="81698" y1="33427" x2="83628" y2="34790"/>
                        <a14:backgroundMark x1="19363" y1="39326" x2="18037" y2="29775"/>
                        <a14:backgroundMark x1="20690" y1="36236" x2="20955" y2="32303"/>
                        <a14:backgroundMark x1="82228" y1="41011" x2="85411" y2="34270"/>
                        <a14:backgroundMark x1="85411" y1="33427" x2="85411" y2="33427"/>
                        <a14:backgroundMark x1="83289" y1="35393" x2="82228" y2="37079"/>
                        <a14:backgroundMark x1="19363" y1="39326" x2="16711" y2="34551"/>
                        <a14:backgroundMark x1="85942" y1="32865" x2="86207" y2="33146"/>
                        <a14:backgroundMark x1="86472" y1="30618" x2="84615" y2="34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4638" y="2155075"/>
            <a:ext cx="2148389" cy="20287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D952888-6014-43BE-ACBA-444C4D500CB8}"/>
              </a:ext>
            </a:extLst>
          </p:cNvPr>
          <p:cNvSpPr/>
          <p:nvPr/>
        </p:nvSpPr>
        <p:spPr>
          <a:xfrm>
            <a:off x="9192929" y="24188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kern="0" dirty="0" err="1">
                <a:ln w="3175">
                  <a:noFill/>
                </a:ln>
                <a:solidFill>
                  <a:srgbClr val="F16655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MyMAI_</a:t>
            </a:r>
            <a:r>
              <a:rPr lang="en-US" altLang="ko-KR" sz="1400" b="1" kern="0" dirty="0" err="1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Music</a:t>
            </a:r>
            <a:r>
              <a:rPr lang="en-US" altLang="ko-KR" sz="1400" b="1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 Translation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37A03B-1399-49A5-A049-4916DDF723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15" b="89791" l="9843" r="89933">
                        <a14:foregroundMark x1="45414" y1="9162" x2="48546" y2="8115"/>
                        <a14:foregroundMark x1="63311" y1="29843" x2="66219" y2="33508"/>
                        <a14:foregroundMark x1="80089" y1="15445" x2="81655" y2="18063"/>
                        <a14:foregroundMark x1="31096" y1="74346" x2="33557" y2="77487"/>
                        <a14:foregroundMark x1="47875" y1="83770" x2="58166" y2="77225"/>
                        <a14:foregroundMark x1="58166" y1="77225" x2="57942" y2="62565"/>
                        <a14:foregroundMark x1="57942" y1="62565" x2="66219" y2="53927"/>
                        <a14:foregroundMark x1="66219" y1="53927" x2="78076" y2="52094"/>
                        <a14:foregroundMark x1="78076" y1="52094" x2="85235" y2="62827"/>
                        <a14:foregroundMark x1="85235" y1="62827" x2="83445" y2="78010"/>
                        <a14:foregroundMark x1="83445" y1="78010" x2="83893" y2="64398"/>
                        <a14:foregroundMark x1="83893" y1="64398" x2="83221" y2="81152"/>
                        <a14:foregroundMark x1="83221" y1="81152" x2="72260" y2="89005"/>
                        <a14:foregroundMark x1="72260" y1="89005" x2="76957" y2="892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5916" y="94182"/>
            <a:ext cx="484890" cy="4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369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1739</Words>
  <Application>Microsoft Office PowerPoint</Application>
  <PresentationFormat>와이드스크린</PresentationFormat>
  <Paragraphs>400</Paragraphs>
  <Slides>45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a옛날목욕탕B</vt:lpstr>
      <vt:lpstr>나눔스퀘어_ac ExtraBold</vt:lpstr>
      <vt:lpstr>나눔스퀘어_ac Light</vt:lpstr>
      <vt:lpstr>나눔스퀘어_ac</vt:lpstr>
      <vt:lpstr>야놀자 야체 B</vt:lpstr>
      <vt:lpstr>나눔스퀘어_ac 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Kim Yuum</cp:lastModifiedBy>
  <cp:revision>174</cp:revision>
  <dcterms:created xsi:type="dcterms:W3CDTF">2020-01-02T04:34:45Z</dcterms:created>
  <dcterms:modified xsi:type="dcterms:W3CDTF">2020-01-10T17:34:07Z</dcterms:modified>
</cp:coreProperties>
</file>